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46" r:id="rId6"/>
    <p:sldMasterId id="2147483757" r:id="rId7"/>
    <p:sldMasterId id="2147483731" r:id="rId8"/>
  </p:sldMasterIdLst>
  <p:notesMasterIdLst>
    <p:notesMasterId r:id="rId45"/>
  </p:notesMasterIdLst>
  <p:sldIdLst>
    <p:sldId id="276" r:id="rId9"/>
    <p:sldId id="328" r:id="rId10"/>
    <p:sldId id="329" r:id="rId11"/>
    <p:sldId id="351" r:id="rId12"/>
    <p:sldId id="327" r:id="rId13"/>
    <p:sldId id="322" r:id="rId14"/>
    <p:sldId id="380" r:id="rId15"/>
    <p:sldId id="330" r:id="rId16"/>
    <p:sldId id="294" r:id="rId17"/>
    <p:sldId id="352" r:id="rId18"/>
    <p:sldId id="353" r:id="rId19"/>
    <p:sldId id="295" r:id="rId20"/>
    <p:sldId id="370" r:id="rId21"/>
    <p:sldId id="369" r:id="rId22"/>
    <p:sldId id="371" r:id="rId23"/>
    <p:sldId id="321" r:id="rId24"/>
    <p:sldId id="375" r:id="rId25"/>
    <p:sldId id="373" r:id="rId26"/>
    <p:sldId id="376" r:id="rId27"/>
    <p:sldId id="372" r:id="rId28"/>
    <p:sldId id="340" r:id="rId29"/>
    <p:sldId id="337" r:id="rId30"/>
    <p:sldId id="366" r:id="rId31"/>
    <p:sldId id="381" r:id="rId32"/>
    <p:sldId id="335" r:id="rId33"/>
    <p:sldId id="283" r:id="rId34"/>
    <p:sldId id="346" r:id="rId35"/>
    <p:sldId id="384" r:id="rId36"/>
    <p:sldId id="383" r:id="rId37"/>
    <p:sldId id="382" r:id="rId38"/>
    <p:sldId id="377" r:id="rId39"/>
    <p:sldId id="378" r:id="rId40"/>
    <p:sldId id="356" r:id="rId41"/>
    <p:sldId id="347" r:id="rId42"/>
    <p:sldId id="348" r:id="rId43"/>
    <p:sldId id="349"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for students" id="{ACA7C09A-58BC-497A-AAA8-A5830C79521E}">
          <p14:sldIdLst>
            <p14:sldId id="276"/>
            <p14:sldId id="328"/>
            <p14:sldId id="329"/>
            <p14:sldId id="351"/>
            <p14:sldId id="327"/>
            <p14:sldId id="322"/>
            <p14:sldId id="380"/>
            <p14:sldId id="330"/>
            <p14:sldId id="294"/>
            <p14:sldId id="352"/>
            <p14:sldId id="353"/>
            <p14:sldId id="295"/>
            <p14:sldId id="370"/>
            <p14:sldId id="369"/>
            <p14:sldId id="371"/>
            <p14:sldId id="321"/>
            <p14:sldId id="375"/>
            <p14:sldId id="373"/>
            <p14:sldId id="376"/>
            <p14:sldId id="372"/>
            <p14:sldId id="340"/>
            <p14:sldId id="337"/>
            <p14:sldId id="366"/>
            <p14:sldId id="381"/>
            <p14:sldId id="335"/>
          </p14:sldIdLst>
        </p14:section>
        <p14:section name="Information and resources for teachers" id="{3A4055B9-A8CF-4C65-8E7F-97496A63D4C2}">
          <p14:sldIdLst>
            <p14:sldId id="283"/>
            <p14:sldId id="346"/>
            <p14:sldId id="384"/>
            <p14:sldId id="383"/>
            <p14:sldId id="382"/>
            <p14:sldId id="377"/>
            <p14:sldId id="378"/>
            <p14:sldId id="356"/>
            <p14:sldId id="347"/>
            <p14:sldId id="348"/>
            <p14:sldId id="3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BFB73-532A-4DB0-A856-2FDBEA7B7903}" v="6" dt="2025-09-03T10:20:25.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0" autoAdjust="0"/>
    <p:restoredTop sz="72365" autoAdjust="0"/>
  </p:normalViewPr>
  <p:slideViewPr>
    <p:cSldViewPr snapToGrid="0" snapToObjects="1">
      <p:cViewPr varScale="1">
        <p:scale>
          <a:sx n="60" d="100"/>
          <a:sy n="60" d="100"/>
        </p:scale>
        <p:origin x="14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tik Bhalla" userId="84f18ff6-9e5e-4327-a9e4-15c072ede011" providerId="ADAL" clId="{BE1BFB73-532A-4DB0-A856-2FDBEA7B7903}"/>
    <pc:docChg chg="custSel modSld">
      <pc:chgData name="Kartik Bhalla" userId="84f18ff6-9e5e-4327-a9e4-15c072ede011" providerId="ADAL" clId="{BE1BFB73-532A-4DB0-A856-2FDBEA7B7903}" dt="2025-08-20T10:55:09.974" v="486" actId="20577"/>
      <pc:docMkLst>
        <pc:docMk/>
      </pc:docMkLst>
      <pc:sldChg chg="modSp mod modNotesTx">
        <pc:chgData name="Kartik Bhalla" userId="84f18ff6-9e5e-4327-a9e4-15c072ede011" providerId="ADAL" clId="{BE1BFB73-532A-4DB0-A856-2FDBEA7B7903}" dt="2025-08-20T10:48:05.480" v="89" actId="6549"/>
        <pc:sldMkLst>
          <pc:docMk/>
          <pc:sldMk cId="1826934654" sldId="276"/>
        </pc:sldMkLst>
        <pc:spChg chg="mod">
          <ac:chgData name="Kartik Bhalla" userId="84f18ff6-9e5e-4327-a9e4-15c072ede011" providerId="ADAL" clId="{BE1BFB73-532A-4DB0-A856-2FDBEA7B7903}" dt="2025-08-20T10:47:55.262" v="47" actId="552"/>
          <ac:spMkLst>
            <pc:docMk/>
            <pc:sldMk cId="1826934654" sldId="276"/>
            <ac:spMk id="2" creationId="{418C401C-1608-9444-9F4B-F35F958AC608}"/>
          </ac:spMkLst>
        </pc:spChg>
        <pc:spChg chg="mod">
          <ac:chgData name="Kartik Bhalla" userId="84f18ff6-9e5e-4327-a9e4-15c072ede011" providerId="ADAL" clId="{BE1BFB73-532A-4DB0-A856-2FDBEA7B7903}" dt="2025-08-20T10:47:55.262" v="47" actId="552"/>
          <ac:spMkLst>
            <pc:docMk/>
            <pc:sldMk cId="1826934654" sldId="276"/>
            <ac:spMk id="3" creationId="{8CA5893B-00F1-774A-913F-CB1ADF6175E4}"/>
          </ac:spMkLst>
        </pc:spChg>
      </pc:sldChg>
      <pc:sldChg chg="modSp mod">
        <pc:chgData name="Kartik Bhalla" userId="84f18ff6-9e5e-4327-a9e4-15c072ede011" providerId="ADAL" clId="{BE1BFB73-532A-4DB0-A856-2FDBEA7B7903}" dt="2025-08-20T10:51:03.532" v="233" actId="20577"/>
        <pc:sldMkLst>
          <pc:docMk/>
          <pc:sldMk cId="1690258242" sldId="294"/>
        </pc:sldMkLst>
        <pc:spChg chg="mod">
          <ac:chgData name="Kartik Bhalla" userId="84f18ff6-9e5e-4327-a9e4-15c072ede011" providerId="ADAL" clId="{BE1BFB73-532A-4DB0-A856-2FDBEA7B7903}" dt="2025-08-20T10:51:03.532" v="233" actId="20577"/>
          <ac:spMkLst>
            <pc:docMk/>
            <pc:sldMk cId="1690258242" sldId="294"/>
            <ac:spMk id="2" creationId="{1806C8DB-409D-0B4B-90A2-EADCC52DEC93}"/>
          </ac:spMkLst>
        </pc:spChg>
      </pc:sldChg>
      <pc:sldChg chg="modSp mod">
        <pc:chgData name="Kartik Bhalla" userId="84f18ff6-9e5e-4327-a9e4-15c072ede011" providerId="ADAL" clId="{BE1BFB73-532A-4DB0-A856-2FDBEA7B7903}" dt="2025-08-20T10:49:46.650" v="113" actId="20577"/>
        <pc:sldMkLst>
          <pc:docMk/>
          <pc:sldMk cId="2868388353" sldId="327"/>
        </pc:sldMkLst>
        <pc:spChg chg="mod">
          <ac:chgData name="Kartik Bhalla" userId="84f18ff6-9e5e-4327-a9e4-15c072ede011" providerId="ADAL" clId="{BE1BFB73-532A-4DB0-A856-2FDBEA7B7903}" dt="2025-08-20T10:49:46.650" v="113" actId="20577"/>
          <ac:spMkLst>
            <pc:docMk/>
            <pc:sldMk cId="2868388353" sldId="327"/>
            <ac:spMk id="3" creationId="{0C1700C3-F4DF-154B-AC3A-CD81E8D064BD}"/>
          </ac:spMkLst>
        </pc:spChg>
      </pc:sldChg>
      <pc:sldChg chg="addSp delSp modSp mod">
        <pc:chgData name="Kartik Bhalla" userId="84f18ff6-9e5e-4327-a9e4-15c072ede011" providerId="ADAL" clId="{BE1BFB73-532A-4DB0-A856-2FDBEA7B7903}" dt="2025-08-20T10:48:34.209" v="93" actId="478"/>
        <pc:sldMkLst>
          <pc:docMk/>
          <pc:sldMk cId="4117144570" sldId="328"/>
        </pc:sldMkLst>
        <pc:picChg chg="add mod">
          <ac:chgData name="Kartik Bhalla" userId="84f18ff6-9e5e-4327-a9e4-15c072ede011" providerId="ADAL" clId="{BE1BFB73-532A-4DB0-A856-2FDBEA7B7903}" dt="2025-08-20T10:48:33.003" v="92" actId="27614"/>
          <ac:picMkLst>
            <pc:docMk/>
            <pc:sldMk cId="4117144570" sldId="328"/>
            <ac:picMk id="6" creationId="{D3F4420A-514A-407F-5332-8F8D63D05BDF}"/>
          </ac:picMkLst>
        </pc:picChg>
      </pc:sldChg>
      <pc:sldChg chg="modSp mod modNotesTx">
        <pc:chgData name="Kartik Bhalla" userId="84f18ff6-9e5e-4327-a9e4-15c072ede011" providerId="ADAL" clId="{BE1BFB73-532A-4DB0-A856-2FDBEA7B7903}" dt="2025-08-20T10:50:44.741" v="232" actId="20577"/>
        <pc:sldMkLst>
          <pc:docMk/>
          <pc:sldMk cId="2752620917" sldId="330"/>
        </pc:sldMkLst>
        <pc:spChg chg="mod">
          <ac:chgData name="Kartik Bhalla" userId="84f18ff6-9e5e-4327-a9e4-15c072ede011" providerId="ADAL" clId="{BE1BFB73-532A-4DB0-A856-2FDBEA7B7903}" dt="2025-08-20T10:50:30.103" v="165" actId="14100"/>
          <ac:spMkLst>
            <pc:docMk/>
            <pc:sldMk cId="2752620917" sldId="330"/>
            <ac:spMk id="7" creationId="{554ECE50-97A8-C9A2-3FED-5C50F3B7E660}"/>
          </ac:spMkLst>
        </pc:spChg>
      </pc:sldChg>
      <pc:sldChg chg="addSp delSp modSp mod modNotesTx">
        <pc:chgData name="Kartik Bhalla" userId="84f18ff6-9e5e-4327-a9e4-15c072ede011" providerId="ADAL" clId="{BE1BFB73-532A-4DB0-A856-2FDBEA7B7903}" dt="2025-08-20T10:53:12.686" v="297" actId="1076"/>
        <pc:sldMkLst>
          <pc:docMk/>
          <pc:sldMk cId="1263626223" sldId="335"/>
        </pc:sldMkLst>
        <pc:picChg chg="add mod">
          <ac:chgData name="Kartik Bhalla" userId="84f18ff6-9e5e-4327-a9e4-15c072ede011" providerId="ADAL" clId="{BE1BFB73-532A-4DB0-A856-2FDBEA7B7903}" dt="2025-08-20T10:53:12.686" v="297" actId="1076"/>
          <ac:picMkLst>
            <pc:docMk/>
            <pc:sldMk cId="1263626223" sldId="335"/>
            <ac:picMk id="3" creationId="{70E20F9E-2F2B-538D-CCC3-F1FBCE0E1A00}"/>
          </ac:picMkLst>
        </pc:picChg>
      </pc:sldChg>
      <pc:sldChg chg="modSp mod">
        <pc:chgData name="Kartik Bhalla" userId="84f18ff6-9e5e-4327-a9e4-15c072ede011" providerId="ADAL" clId="{BE1BFB73-532A-4DB0-A856-2FDBEA7B7903}" dt="2025-08-20T10:53:33.791" v="329" actId="20577"/>
        <pc:sldMkLst>
          <pc:docMk/>
          <pc:sldMk cId="3439757421" sldId="346"/>
        </pc:sldMkLst>
        <pc:spChg chg="mod">
          <ac:chgData name="Kartik Bhalla" userId="84f18ff6-9e5e-4327-a9e4-15c072ede011" providerId="ADAL" clId="{BE1BFB73-532A-4DB0-A856-2FDBEA7B7903}" dt="2025-08-20T10:53:28.610" v="320" actId="20577"/>
          <ac:spMkLst>
            <pc:docMk/>
            <pc:sldMk cId="3439757421" sldId="346"/>
            <ac:spMk id="14" creationId="{0A38677E-DA7A-3398-AB43-D6BF0519D372}"/>
          </ac:spMkLst>
        </pc:spChg>
        <pc:spChg chg="mod">
          <ac:chgData name="Kartik Bhalla" userId="84f18ff6-9e5e-4327-a9e4-15c072ede011" providerId="ADAL" clId="{BE1BFB73-532A-4DB0-A856-2FDBEA7B7903}" dt="2025-08-20T10:53:33.791" v="329" actId="20577"/>
          <ac:spMkLst>
            <pc:docMk/>
            <pc:sldMk cId="3439757421" sldId="346"/>
            <ac:spMk id="18" creationId="{4875F2D1-BCDD-0E80-F3D9-D005B47EABD9}"/>
          </ac:spMkLst>
        </pc:spChg>
      </pc:sldChg>
      <pc:sldChg chg="modSp mod">
        <pc:chgData name="Kartik Bhalla" userId="84f18ff6-9e5e-4327-a9e4-15c072ede011" providerId="ADAL" clId="{BE1BFB73-532A-4DB0-A856-2FDBEA7B7903}" dt="2025-08-20T10:49:03.022" v="106" actId="20577"/>
        <pc:sldMkLst>
          <pc:docMk/>
          <pc:sldMk cId="4032694168" sldId="351"/>
        </pc:sldMkLst>
        <pc:spChg chg="mod">
          <ac:chgData name="Kartik Bhalla" userId="84f18ff6-9e5e-4327-a9e4-15c072ede011" providerId="ADAL" clId="{BE1BFB73-532A-4DB0-A856-2FDBEA7B7903}" dt="2025-08-20T10:49:03.022" v="106" actId="20577"/>
          <ac:spMkLst>
            <pc:docMk/>
            <pc:sldMk cId="4032694168" sldId="351"/>
            <ac:spMk id="4" creationId="{7B96978F-B9C3-B5A6-0EBC-60E6EC2AC01D}"/>
          </ac:spMkLst>
        </pc:spChg>
      </pc:sldChg>
      <pc:sldChg chg="modNotesTx">
        <pc:chgData name="Kartik Bhalla" userId="84f18ff6-9e5e-4327-a9e4-15c072ede011" providerId="ADAL" clId="{BE1BFB73-532A-4DB0-A856-2FDBEA7B7903}" dt="2025-08-20T10:55:09.974" v="486" actId="20577"/>
        <pc:sldMkLst>
          <pc:docMk/>
          <pc:sldMk cId="1379248114" sldId="356"/>
        </pc:sldMkLst>
      </pc:sldChg>
      <pc:sldChg chg="modSp mod">
        <pc:chgData name="Kartik Bhalla" userId="84f18ff6-9e5e-4327-a9e4-15c072ede011" providerId="ADAL" clId="{BE1BFB73-532A-4DB0-A856-2FDBEA7B7903}" dt="2025-08-20T10:54:46.789" v="474" actId="20577"/>
        <pc:sldMkLst>
          <pc:docMk/>
          <pc:sldMk cId="4272103471" sldId="378"/>
        </pc:sldMkLst>
        <pc:spChg chg="mod">
          <ac:chgData name="Kartik Bhalla" userId="84f18ff6-9e5e-4327-a9e4-15c072ede011" providerId="ADAL" clId="{BE1BFB73-532A-4DB0-A856-2FDBEA7B7903}" dt="2025-08-20T10:54:46.789" v="474" actId="20577"/>
          <ac:spMkLst>
            <pc:docMk/>
            <pc:sldMk cId="4272103471" sldId="378"/>
            <ac:spMk id="3" creationId="{81851EE3-CE72-C048-CC4A-D5549D86D470}"/>
          </ac:spMkLst>
        </pc:spChg>
      </pc:sldChg>
      <pc:sldChg chg="modSp mod">
        <pc:chgData name="Kartik Bhalla" userId="84f18ff6-9e5e-4327-a9e4-15c072ede011" providerId="ADAL" clId="{BE1BFB73-532A-4DB0-A856-2FDBEA7B7903}" dt="2025-08-20T10:54:13.063" v="445" actId="20577"/>
        <pc:sldMkLst>
          <pc:docMk/>
          <pc:sldMk cId="2351481684" sldId="383"/>
        </pc:sldMkLst>
        <pc:spChg chg="mod">
          <ac:chgData name="Kartik Bhalla" userId="84f18ff6-9e5e-4327-a9e4-15c072ede011" providerId="ADAL" clId="{BE1BFB73-532A-4DB0-A856-2FDBEA7B7903}" dt="2025-08-20T10:54:13.063" v="445" actId="20577"/>
          <ac:spMkLst>
            <pc:docMk/>
            <pc:sldMk cId="2351481684" sldId="383"/>
            <ac:spMk id="3" creationId="{70F5E321-9A16-2EAE-0750-82823AF081EB}"/>
          </ac:spMkLst>
        </pc:spChg>
      </pc:sldChg>
      <pc:sldChg chg="modSp mod">
        <pc:chgData name="Kartik Bhalla" userId="84f18ff6-9e5e-4327-a9e4-15c072ede011" providerId="ADAL" clId="{BE1BFB73-532A-4DB0-A856-2FDBEA7B7903}" dt="2025-08-20T10:53:48.811" v="372" actId="6549"/>
        <pc:sldMkLst>
          <pc:docMk/>
          <pc:sldMk cId="3768802172" sldId="384"/>
        </pc:sldMkLst>
        <pc:spChg chg="mod">
          <ac:chgData name="Kartik Bhalla" userId="84f18ff6-9e5e-4327-a9e4-15c072ede011" providerId="ADAL" clId="{BE1BFB73-532A-4DB0-A856-2FDBEA7B7903}" dt="2025-08-20T10:53:48.811" v="372" actId="6549"/>
          <ac:spMkLst>
            <pc:docMk/>
            <pc:sldMk cId="3768802172" sldId="384"/>
            <ac:spMk id="3" creationId="{9E728B6C-DD86-5C34-274B-9126916E8EC4}"/>
          </ac:spMkLst>
        </pc:spChg>
      </pc:sldChg>
    </pc:docChg>
  </pc:docChgLst>
  <pc:docChgLst>
    <pc:chgData name="Kartik Bhalla" userId="84f18ff6-9e5e-4327-a9e4-15c072ede011" providerId="ADAL" clId="{A6C263C3-0C98-4F75-8E06-365040797FD4}"/>
    <pc:docChg chg="custSel modSld">
      <pc:chgData name="Kartik Bhalla" userId="84f18ff6-9e5e-4327-a9e4-15c072ede011" providerId="ADAL" clId="{A6C263C3-0C98-4F75-8E06-365040797FD4}" dt="2025-09-03T10:20:53.316" v="133" actId="20577"/>
      <pc:docMkLst>
        <pc:docMk/>
      </pc:docMkLst>
      <pc:sldChg chg="modSp mod modNotesTx">
        <pc:chgData name="Kartik Bhalla" userId="84f18ff6-9e5e-4327-a9e4-15c072ede011" providerId="ADAL" clId="{A6C263C3-0C98-4F75-8E06-365040797FD4}" dt="2025-09-03T10:19:52.248" v="92" actId="20577"/>
        <pc:sldMkLst>
          <pc:docMk/>
          <pc:sldMk cId="2752620917" sldId="330"/>
        </pc:sldMkLst>
        <pc:spChg chg="mod">
          <ac:chgData name="Kartik Bhalla" userId="84f18ff6-9e5e-4327-a9e4-15c072ede011" providerId="ADAL" clId="{A6C263C3-0C98-4F75-8E06-365040797FD4}" dt="2025-09-03T10:19:42.370" v="45" actId="20577"/>
          <ac:spMkLst>
            <pc:docMk/>
            <pc:sldMk cId="2752620917" sldId="330"/>
            <ac:spMk id="7" creationId="{554ECE50-97A8-C9A2-3FED-5C50F3B7E660}"/>
          </ac:spMkLst>
        </pc:spChg>
      </pc:sldChg>
      <pc:sldChg chg="addSp delSp modSp mod">
        <pc:chgData name="Kartik Bhalla" userId="84f18ff6-9e5e-4327-a9e4-15c072ede011" providerId="ADAL" clId="{A6C263C3-0C98-4F75-8E06-365040797FD4}" dt="2025-09-03T10:20:31.747" v="95" actId="27614"/>
        <pc:sldMkLst>
          <pc:docMk/>
          <pc:sldMk cId="1263626223" sldId="335"/>
        </pc:sldMkLst>
        <pc:picChg chg="del">
          <ac:chgData name="Kartik Bhalla" userId="84f18ff6-9e5e-4327-a9e4-15c072ede011" providerId="ADAL" clId="{A6C263C3-0C98-4F75-8E06-365040797FD4}" dt="2025-09-03T10:20:13.168" v="93" actId="478"/>
          <ac:picMkLst>
            <pc:docMk/>
            <pc:sldMk cId="1263626223" sldId="335"/>
            <ac:picMk id="3" creationId="{70E20F9E-2F2B-538D-CCC3-F1FBCE0E1A00}"/>
          </ac:picMkLst>
        </pc:picChg>
        <pc:picChg chg="add mod">
          <ac:chgData name="Kartik Bhalla" userId="84f18ff6-9e5e-4327-a9e4-15c072ede011" providerId="ADAL" clId="{A6C263C3-0C98-4F75-8E06-365040797FD4}" dt="2025-09-03T10:20:31.747" v="95" actId="27614"/>
          <ac:picMkLst>
            <pc:docMk/>
            <pc:sldMk cId="1263626223" sldId="335"/>
            <ac:picMk id="4" creationId="{822F7A5D-B2E4-25AF-7F66-90101C37D1D1}"/>
          </ac:picMkLst>
        </pc:picChg>
      </pc:sldChg>
      <pc:sldChg chg="modSp mod modNotesTx">
        <pc:chgData name="Kartik Bhalla" userId="84f18ff6-9e5e-4327-a9e4-15c072ede011" providerId="ADAL" clId="{A6C263C3-0C98-4F75-8E06-365040797FD4}" dt="2025-09-03T10:20:53.316" v="133" actId="20577"/>
        <pc:sldMkLst>
          <pc:docMk/>
          <pc:sldMk cId="2351481684" sldId="383"/>
        </pc:sldMkLst>
        <pc:spChg chg="mod">
          <ac:chgData name="Kartik Bhalla" userId="84f18ff6-9e5e-4327-a9e4-15c072ede011" providerId="ADAL" clId="{A6C263C3-0C98-4F75-8E06-365040797FD4}" dt="2025-09-03T10:20:47.745" v="132" actId="20577"/>
          <ac:spMkLst>
            <pc:docMk/>
            <pc:sldMk cId="2351481684" sldId="383"/>
            <ac:spMk id="3" creationId="{70F5E321-9A16-2EAE-0750-82823AF081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t>PSHE education lesson: </a:t>
            </a:r>
            <a:r>
              <a:rPr lang="en-GB" dirty="0"/>
              <a:t>Introduce the lesson, explaining that Mind’s World Mental Health Day is 10 October 2025.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5848-7B74-0287-849A-F853606FB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352CE-9D5C-B56C-A55D-2FA551996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717D9-EBAF-C844-EF4D-3E33BF07FBD8}"/>
              </a:ext>
            </a:extLst>
          </p:cNvPr>
          <p:cNvSpPr>
            <a:spLocks noGrp="1"/>
          </p:cNvSpPr>
          <p:nvPr>
            <p:ph type="body" idx="1"/>
          </p:nvPr>
        </p:nvSpPr>
        <p:spPr/>
        <p:txBody>
          <a:bodyPr/>
          <a:lstStyle/>
          <a:p>
            <a:r>
              <a:rPr lang="en-GB" sz="900" b="1" i="0" kern="1200" dirty="0">
                <a:solidFill>
                  <a:srgbClr val="000000"/>
                </a:solidFill>
                <a:effectLst/>
                <a:latin typeface="Calibri" panose="020F0502020204030204" pitchFamily="34" charset="0"/>
                <a:ea typeface="+mn-ea"/>
              </a:rPr>
              <a:t>Main activity 1: </a:t>
            </a:r>
            <a:r>
              <a:rPr lang="en-GB" sz="900" i="0" kern="1200" dirty="0">
                <a:solidFill>
                  <a:srgbClr val="000000"/>
                </a:solidFill>
                <a:effectLst/>
                <a:latin typeface="Calibri" panose="020F0502020204030204" pitchFamily="34" charset="0"/>
                <a:ea typeface="+mn-ea"/>
              </a:rPr>
              <a:t>Working in small groups, students choose a topic from the list shown (or they could choose a card from the resource slide) and discuss how it could affect someone’s mental health.  This could be defining moments of someone’s life (major events or the ‘big’ things that happen) or the day to day (everyday).  It could have a positive or negative effect on mental health. Give them time to discuss two or three different aspects of life, or allowing them longer to discuss one in more depth. </a:t>
            </a:r>
          </a:p>
          <a:p>
            <a:r>
              <a:rPr lang="en-GB" sz="900" i="0" kern="1200" dirty="0">
                <a:solidFill>
                  <a:srgbClr val="000000"/>
                </a:solidFill>
                <a:effectLst/>
                <a:latin typeface="Calibri" panose="020F0502020204030204" pitchFamily="34" charset="0"/>
                <a:ea typeface="+mn-ea"/>
              </a:rPr>
              <a:t>? = Students may have other suggestions about aspects of life that could affect mental health. </a:t>
            </a:r>
          </a:p>
        </p:txBody>
      </p:sp>
      <p:sp>
        <p:nvSpPr>
          <p:cNvPr id="4" name="Slide Number Placeholder 3">
            <a:extLst>
              <a:ext uri="{FF2B5EF4-FFF2-40B4-BE49-F238E27FC236}">
                <a16:creationId xmlns:a16="http://schemas.microsoft.com/office/drawing/2014/main" id="{21243D06-A10E-BD67-1DF8-EE1DEB3975C4}"/>
              </a:ext>
            </a:extLst>
          </p:cNvPr>
          <p:cNvSpPr>
            <a:spLocks noGrp="1"/>
          </p:cNvSpPr>
          <p:nvPr>
            <p:ph type="sldNum" sz="quarter" idx="5"/>
          </p:nvPr>
        </p:nvSpPr>
        <p:spPr/>
        <p:txBody>
          <a:bodyPr/>
          <a:lstStyle/>
          <a:p>
            <a:fld id="{D320A1E8-6048-744F-BF8D-D527A8DE2096}" type="slidenum">
              <a:rPr lang="en-US" smtClean="0"/>
              <a:t>10</a:t>
            </a:fld>
            <a:endParaRPr lang="en-US"/>
          </a:p>
        </p:txBody>
      </p:sp>
    </p:spTree>
    <p:extLst>
      <p:ext uri="{BB962C8B-B14F-4D97-AF65-F5344CB8AC3E}">
        <p14:creationId xmlns:p14="http://schemas.microsoft.com/office/powerpoint/2010/main" val="2157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7DFB-C621-CF9D-0F73-1F4FEB13A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BF8B3-C97C-DA49-E7B6-973E1CF3D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74232-6F9C-CBB7-F215-59851042AA58}"/>
              </a:ext>
            </a:extLst>
          </p:cNvPr>
          <p:cNvSpPr>
            <a:spLocks noGrp="1"/>
          </p:cNvSpPr>
          <p:nvPr>
            <p:ph type="body" idx="1"/>
          </p:nvPr>
        </p:nvSpPr>
        <p:spPr/>
        <p:txBody>
          <a:bodyPr/>
          <a:lstStyle/>
          <a:p>
            <a:r>
              <a:rPr lang="en-GB" sz="900" i="0" kern="1200" dirty="0">
                <a:solidFill>
                  <a:srgbClr val="000000"/>
                </a:solidFill>
                <a:effectLst/>
                <a:latin typeface="Calibri" panose="020F0502020204030204" pitchFamily="34" charset="0"/>
                <a:ea typeface="+mn-ea"/>
              </a:rPr>
              <a:t>Repeat the activity, but this time, ask the students to discuss how mental health could affect one or more aspects of someone’s life, and how. </a:t>
            </a:r>
          </a:p>
          <a:p>
            <a:r>
              <a:rPr lang="en-GB" sz="900" i="0" kern="1200" dirty="0">
                <a:solidFill>
                  <a:srgbClr val="000000"/>
                </a:solidFill>
                <a:effectLst/>
                <a:latin typeface="Calibri" panose="020F0502020204030204" pitchFamily="34" charset="0"/>
                <a:ea typeface="+mn-ea"/>
              </a:rPr>
              <a:t>? = Students may suggestions about aspects of life mental health can affect. </a:t>
            </a:r>
          </a:p>
        </p:txBody>
      </p:sp>
      <p:sp>
        <p:nvSpPr>
          <p:cNvPr id="4" name="Slide Number Placeholder 3">
            <a:extLst>
              <a:ext uri="{FF2B5EF4-FFF2-40B4-BE49-F238E27FC236}">
                <a16:creationId xmlns:a16="http://schemas.microsoft.com/office/drawing/2014/main" id="{BF8398D6-5E04-5CE4-E891-858B02D897C1}"/>
              </a:ext>
            </a:extLst>
          </p:cNvPr>
          <p:cNvSpPr>
            <a:spLocks noGrp="1"/>
          </p:cNvSpPr>
          <p:nvPr>
            <p:ph type="sldNum" sz="quarter" idx="5"/>
          </p:nvPr>
        </p:nvSpPr>
        <p:spPr/>
        <p:txBody>
          <a:bodyPr/>
          <a:lstStyle/>
          <a:p>
            <a:fld id="{D320A1E8-6048-744F-BF8D-D527A8DE2096}" type="slidenum">
              <a:rPr lang="en-US" smtClean="0"/>
              <a:t>11</a:t>
            </a:fld>
            <a:endParaRPr lang="en-US"/>
          </a:p>
        </p:txBody>
      </p:sp>
    </p:spTree>
    <p:extLst>
      <p:ext uri="{BB962C8B-B14F-4D97-AF65-F5344CB8AC3E}">
        <p14:creationId xmlns:p14="http://schemas.microsoft.com/office/powerpoint/2010/main" val="395381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kern="1200" dirty="0">
                <a:solidFill>
                  <a:srgbClr val="000000"/>
                </a:solidFill>
                <a:effectLst/>
                <a:latin typeface="Calibri" panose="020F0502020204030204" pitchFamily="34" charset="0"/>
                <a:ea typeface="+mn-ea"/>
              </a:rPr>
              <a:t>Main activity 2: </a:t>
            </a:r>
            <a:r>
              <a:rPr lang="en-GB" sz="900" b="0" i="0" kern="1200" dirty="0">
                <a:solidFill>
                  <a:srgbClr val="000000"/>
                </a:solidFill>
                <a:effectLst/>
                <a:latin typeface="Calibri" panose="020F0502020204030204" pitchFamily="34" charset="0"/>
                <a:ea typeface="+mn-ea"/>
              </a:rPr>
              <a:t>Ask students to read the character profile – Conor, and then working in their groups, discuss how poor mental health is affecting different aspects of Conor’s life.  How is Conor feeling?  What aspects of his life are being affected and how?</a:t>
            </a:r>
            <a:endParaRPr lang="en-GB" b="0" dirty="0"/>
          </a:p>
        </p:txBody>
      </p:sp>
      <p:sp>
        <p:nvSpPr>
          <p:cNvPr id="4" name="Slide Number Placeholder 3"/>
          <p:cNvSpPr>
            <a:spLocks noGrp="1"/>
          </p:cNvSpPr>
          <p:nvPr>
            <p:ph type="sldNum" sz="quarter" idx="5"/>
          </p:nvPr>
        </p:nvSpPr>
        <p:spPr/>
        <p:txBody>
          <a:bodyPr/>
          <a:lstStyle/>
          <a:p>
            <a:fld id="{D320A1E8-6048-744F-BF8D-D527A8DE2096}" type="slidenum">
              <a:rPr lang="en-US" smtClean="0"/>
              <a:t>12</a:t>
            </a:fld>
            <a:endParaRPr lang="en-US"/>
          </a:p>
        </p:txBody>
      </p:sp>
    </p:spTree>
    <p:extLst>
      <p:ext uri="{BB962C8B-B14F-4D97-AF65-F5344CB8AC3E}">
        <p14:creationId xmlns:p14="http://schemas.microsoft.com/office/powerpoint/2010/main" val="381146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feedback from students, for example: </a:t>
            </a:r>
          </a:p>
          <a:p>
            <a:r>
              <a:rPr lang="en-GB" dirty="0"/>
              <a:t>Conor is feeling low, disinterested, low motivation, can’t cope with simple tasks.</a:t>
            </a:r>
          </a:p>
          <a:p>
            <a:pPr marL="171450" indent="-171450">
              <a:buFont typeface="Arial" panose="020B0604020202020204" pitchFamily="34" charset="0"/>
              <a:buChar char="•"/>
            </a:pPr>
            <a:r>
              <a:rPr lang="en-GB" dirty="0"/>
              <a:t>Physical health: Conor has stopped playing football, is not going outside for fresh air and sunshine (vitamin D)</a:t>
            </a:r>
          </a:p>
          <a:p>
            <a:pPr marL="171450" indent="-171450">
              <a:buFont typeface="Arial" panose="020B0604020202020204" pitchFamily="34" charset="0"/>
              <a:buChar char="•"/>
            </a:pPr>
            <a:r>
              <a:rPr lang="en-GB" dirty="0"/>
              <a:t>Family: Conor’s mum has labelled him ‘lazy’</a:t>
            </a:r>
          </a:p>
          <a:p>
            <a:pPr marL="171450" indent="-171450">
              <a:buFont typeface="Arial" panose="020B0604020202020204" pitchFamily="34" charset="0"/>
              <a:buChar char="•"/>
            </a:pPr>
            <a:r>
              <a:rPr lang="en-GB" dirty="0"/>
              <a:t>Sleep: He’s not getting good quality sleep</a:t>
            </a:r>
          </a:p>
          <a:p>
            <a:pPr marL="171450" indent="-171450">
              <a:buFont typeface="Arial" panose="020B0604020202020204" pitchFamily="34" charset="0"/>
              <a:buChar char="•"/>
            </a:pPr>
            <a:r>
              <a:rPr lang="en-GB" dirty="0"/>
              <a:t>Socialising: Not going out – seeing others</a:t>
            </a:r>
          </a:p>
          <a:p>
            <a:pPr marL="171450" indent="-171450">
              <a:buFont typeface="Arial" panose="020B0604020202020204" pitchFamily="34" charset="0"/>
              <a:buChar char="•"/>
            </a:pPr>
            <a:r>
              <a:rPr lang="en-GB" dirty="0"/>
              <a:t>School: Missing school – could affect learning</a:t>
            </a:r>
          </a:p>
          <a:p>
            <a:pPr marL="171450" indent="-171450">
              <a:buFont typeface="Arial" panose="020B0604020202020204" pitchFamily="34" charset="0"/>
              <a:buChar char="•"/>
            </a:pPr>
            <a:r>
              <a:rPr lang="en-GB" dirty="0"/>
              <a:t>? = students may have additional ideas.</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296566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Main activity 2: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Ask students to read the character profile – Kali, and then then working in their groups, discuss how different aspects of Kali’s life might be affecting her mental health.  How is Kali feeling?  What aspects of her life are potentially affecting her mental health and how?</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14</a:t>
            </a:fld>
            <a:endParaRPr lang="en-US"/>
          </a:p>
        </p:txBody>
      </p:sp>
    </p:spTree>
    <p:extLst>
      <p:ext uri="{BB962C8B-B14F-4D97-AF65-F5344CB8AC3E}">
        <p14:creationId xmlns:p14="http://schemas.microsoft.com/office/powerpoint/2010/main" val="92751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Take feedback from students, for example: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Kali is worried – over-worried, full of worries, constantly worries.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Home: Change in circumstances means home-life has changed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Family: Parents arguing</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Money: Concerns around family income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School: Exams – possible exam pressure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News stories – concerns about things happening in the world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 students may have additional ideas.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413722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text on the slide explaining to that </a:t>
            </a:r>
            <a:r>
              <a:rPr lang="en-GB" sz="900" dirty="0">
                <a:effectLst/>
                <a:latin typeface="Segoe UI" panose="020B0502040204020203" pitchFamily="34" charset="0"/>
              </a:rPr>
              <a:t>it is always ok to seek help for your mental health, even if you are not sure if you are experiencing a mental health problem. </a:t>
            </a:r>
            <a:endParaRPr lang="en-GB" sz="10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240476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t>Main activity 3: </a:t>
            </a:r>
            <a:r>
              <a:rPr lang="en-GB" b="0" dirty="0"/>
              <a:t>Ask students to work in pairs to discuss this question.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t>Additional questions: What might be the biggest barrier? Would this be the same/different for everyone and why?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3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Take feedback from students and discuss some of the examples on the slide.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Worrying about how someone might react, might include that thinking that they might say or do things that are hurtful or upsetting; or might not take the situation seriously.  We might also worry that they won’t understand (some mental health problems are less understood than others).  </a:t>
            </a:r>
            <a:endParaRPr lang="en-GB" b="1"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2467320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DEFC-42E9-60E0-5066-57EB106D1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8A1B2-D7E9-1E84-5937-EE1D1604D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D946D-2D4F-08E9-5CE9-1B64204B943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Main activity 3: </a:t>
            </a:r>
            <a:r>
              <a:rPr lang="en-GB" b="0" dirty="0"/>
              <a:t>Ask students to work in pairs to discuss this question.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t>Additional questions: Which do you think would be the most useful?  Would this be the same/different for everyone and why?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dirty="0"/>
          </a:p>
          <a:p>
            <a:endParaRPr lang="en-US" dirty="0"/>
          </a:p>
        </p:txBody>
      </p:sp>
      <p:sp>
        <p:nvSpPr>
          <p:cNvPr id="4" name="Slide Number Placeholder 3">
            <a:extLst>
              <a:ext uri="{FF2B5EF4-FFF2-40B4-BE49-F238E27FC236}">
                <a16:creationId xmlns:a16="http://schemas.microsoft.com/office/drawing/2014/main" id="{3FAEBA5B-7EAD-832D-B11B-D27366DA92F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37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dirty="0"/>
              <a:t>Introduce the charity, explaining that </a:t>
            </a:r>
            <a:r>
              <a:rPr lang="en-GB" b="1" dirty="0"/>
              <a:t>Mind</a:t>
            </a:r>
            <a:r>
              <a:rPr lang="en-GB" dirty="0"/>
              <a:t> campaign to make sure ‘no mind gets left behind’.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555555"/>
                </a:solidFill>
                <a:effectLst/>
                <a:uLnTx/>
                <a:uFillTx/>
                <a:latin typeface="MindMeridian-Display"/>
                <a:ea typeface="+mn-ea"/>
                <a:cs typeface="+mn-cs"/>
              </a:rPr>
              <a:t>change minds</a:t>
            </a:r>
            <a:r>
              <a:rPr kumimoji="0" lang="en-GB" sz="900" b="1" i="0" u="none" strike="noStrike" kern="1200" cap="none" spc="0" normalizeH="0" baseline="0" noProof="0" dirty="0">
                <a:ln>
                  <a:noFill/>
                </a:ln>
                <a:solidFill>
                  <a:srgbClr val="555555"/>
                </a:solidFill>
                <a:effectLst/>
                <a:uLnTx/>
                <a:uFillTx/>
                <a:latin typeface="MindMeridian-Regular"/>
                <a:ea typeface="+mn-ea"/>
                <a:cs typeface="+mn-cs"/>
              </a:rPr>
              <a:t> -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by making mental health an everyday priority.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555555"/>
                </a:solidFill>
                <a:effectLst/>
                <a:uLnTx/>
                <a:uFillTx/>
                <a:latin typeface="MindMeridian-Display"/>
                <a:ea typeface="+mn-ea"/>
                <a:cs typeface="+mn-cs"/>
              </a:rPr>
              <a:t>support minds</a:t>
            </a:r>
            <a:r>
              <a:rPr kumimoji="0" lang="en-GB" sz="900" b="1" i="0" u="none" strike="noStrike" kern="1200" cap="none" spc="0" normalizeH="0" baseline="0" noProof="0" dirty="0">
                <a:ln>
                  <a:noFill/>
                </a:ln>
                <a:solidFill>
                  <a:srgbClr val="555555"/>
                </a:solidFill>
                <a:effectLst/>
                <a:uLnTx/>
                <a:uFillTx/>
                <a:latin typeface="MindMeridian-Regular"/>
                <a:ea typeface="+mn-ea"/>
                <a:cs typeface="+mn-cs"/>
              </a:rPr>
              <a:t>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 by offering help whenever you might need it through our information, advice and local services.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555555"/>
                </a:solidFill>
                <a:effectLst/>
                <a:uLnTx/>
                <a:uFillTx/>
                <a:latin typeface="MindMeridian-Display"/>
                <a:ea typeface="+mn-ea"/>
                <a:cs typeface="+mn-cs"/>
              </a:rPr>
              <a:t>connect minds</a:t>
            </a:r>
            <a:r>
              <a:rPr kumimoji="0" lang="en-GB" sz="900" b="0" i="0" u="none" strike="noStrike" kern="1200" cap="none" spc="0" normalizeH="0" baseline="0" noProof="0" dirty="0">
                <a:ln>
                  <a:noFill/>
                </a:ln>
                <a:solidFill>
                  <a:srgbClr val="555555"/>
                </a:solidFill>
                <a:effectLst/>
                <a:uLnTx/>
                <a:uFillTx/>
                <a:latin typeface="MindMeridian-Display"/>
                <a:ea typeface="+mn-ea"/>
                <a:cs typeface="+mn-cs"/>
              </a:rPr>
              <a:t> - by b</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ringing together people who care about mental health to make a difference.</a:t>
            </a:r>
          </a:p>
          <a:p>
            <a:pPr marL="0" marR="0" lvl="0" indent="0" algn="l" defTabSz="457200" rtl="0" eaLnBrk="1" fontAlgn="auto" latinLnBrk="0" hangingPunct="1">
              <a:lnSpc>
                <a:spcPct val="100000"/>
              </a:lnSpc>
              <a:spcBef>
                <a:spcPts val="0"/>
              </a:spcBef>
              <a:spcAft>
                <a:spcPts val="0"/>
              </a:spcAft>
              <a:buClr>
                <a:srgbClr val="1300C1"/>
              </a:buClr>
              <a:buSzTx/>
              <a:buFontTx/>
              <a:buNone/>
              <a:tabLst/>
              <a:defRPr/>
            </a:pPr>
            <a:r>
              <a:rPr kumimoji="0" lang="en-GB" sz="900" b="0" i="0" u="none" strike="noStrike" kern="1200" cap="none" spc="0" normalizeH="0" baseline="0" noProof="0" dirty="0">
                <a:ln>
                  <a:noFill/>
                </a:ln>
                <a:solidFill>
                  <a:srgbClr val="555555"/>
                </a:solidFill>
                <a:effectLst/>
                <a:uLnTx/>
                <a:uFillTx/>
                <a:latin typeface="MindMeridian-Display"/>
                <a:ea typeface="+mn-ea"/>
                <a:cs typeface="+mn-cs"/>
              </a:rPr>
              <a:t>Highlight that Mind have dedicated webpages for young people with lots of practical information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about mental health, getting help for yourself and for others.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55555"/>
              </a:solidFill>
              <a:effectLst/>
              <a:uLnTx/>
              <a:uFillTx/>
              <a:latin typeface="MindMeridian-Display"/>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63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Take feedback from students and discuss some of the examples on the slide.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*Acknowledge that </a:t>
            </a:r>
            <a:r>
              <a:rPr kumimoji="0" lang="en-GB" sz="1500" b="0" i="0" u="none" strike="noStrike" kern="1200" cap="none" spc="0" normalizeH="0" baseline="0" noProof="0" dirty="0">
                <a:ln>
                  <a:noFill/>
                </a:ln>
                <a:solidFill>
                  <a:srgbClr val="555555"/>
                </a:solidFill>
                <a:effectLst/>
                <a:uLnTx/>
                <a:uFillTx/>
                <a:latin typeface="MindMeridian-Regular"/>
                <a:ea typeface="+mn-ea"/>
                <a:cs typeface="+mn-cs"/>
              </a:rPr>
              <a:t>d</a:t>
            </a:r>
            <a:r>
              <a:rPr kumimoji="0" lang="en-GB" sz="1500" b="0" i="0" u="none" strike="noStrike" kern="1200" cap="none" spc="0" normalizeH="0" baseline="0" noProof="0" dirty="0">
                <a:ln>
                  <a:noFill/>
                </a:ln>
                <a:solidFill>
                  <a:srgbClr val="555555"/>
                </a:solidFill>
                <a:effectLst/>
                <a:uLnTx/>
                <a:uFillTx/>
                <a:latin typeface="MindMeridian-Regular"/>
                <a:ea typeface="+mn-ea"/>
              </a:rPr>
              <a:t>eciding who to talk to can be hard. To help with this, try to think of someone you know who is kind, understanding and a good listener, you feel safe around, will be open to what you have to say, you feel comfortable talking to, has supported you or other people before… they may (or may not), have been through a similar experience.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20</a:t>
            </a:fld>
            <a:endParaRPr lang="en-US"/>
          </a:p>
        </p:txBody>
      </p:sp>
    </p:spTree>
    <p:extLst>
      <p:ext uri="{BB962C8B-B14F-4D97-AF65-F5344CB8AC3E}">
        <p14:creationId xmlns:p14="http://schemas.microsoft.com/office/powerpoint/2010/main" val="1540994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GB" sz="1500" b="0" i="0" u="none" strike="noStrike" kern="1200" cap="none" spc="0" normalizeH="0" baseline="0" noProof="0" dirty="0">
                <a:ln>
                  <a:noFill/>
                </a:ln>
                <a:solidFill>
                  <a:srgbClr val="555555"/>
                </a:solidFill>
                <a:effectLst/>
                <a:uLnTx/>
                <a:uFillTx/>
                <a:latin typeface="MindMeridian-Regular"/>
                <a:ea typeface="+mn-ea"/>
                <a:cs typeface="+mn-cs"/>
              </a:rPr>
              <a:t>Explain that there are also organisations that offer support, if talking to someone unknown, but who is trained to have these conversations is helpful.</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64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3852-07E3-FABD-203E-044C7EAD3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E56D2-BAD9-FC80-81E2-41C16F388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D14CA-76BE-FC75-3FF3-3DAD16D2AB42}"/>
              </a:ext>
            </a:extLst>
          </p:cNvPr>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b="0" dirty="0"/>
              <a:t>Explain this video will give information about getting help and support.</a:t>
            </a:r>
          </a:p>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b="1" dirty="0"/>
              <a:t>Play the video </a:t>
            </a:r>
            <a:r>
              <a:rPr lang="en-GB" b="0" dirty="0"/>
              <a:t>(1 minute, 30 seconds)</a:t>
            </a:r>
            <a:r>
              <a:rPr lang="en-GB" b="1" dirty="0"/>
              <a:t>:</a:t>
            </a:r>
            <a:r>
              <a:rPr lang="en-GB" b="0" dirty="0"/>
              <a:t> </a:t>
            </a:r>
            <a:r>
              <a:rPr lang="en-GB" dirty="0"/>
              <a:t>https://www.mind.org.uk/for-young-people/how-to-get-help-and-support/ </a:t>
            </a:r>
          </a:p>
        </p:txBody>
      </p:sp>
      <p:sp>
        <p:nvSpPr>
          <p:cNvPr id="4" name="Slide Number Placeholder 3">
            <a:extLst>
              <a:ext uri="{FF2B5EF4-FFF2-40B4-BE49-F238E27FC236}">
                <a16:creationId xmlns:a16="http://schemas.microsoft.com/office/drawing/2014/main" id="{949AEF08-8796-5287-A22D-A862E937AC02}"/>
              </a:ext>
            </a:extLst>
          </p:cNvPr>
          <p:cNvSpPr>
            <a:spLocks noGrp="1"/>
          </p:cNvSpPr>
          <p:nvPr>
            <p:ph type="sldNum" sz="quarter" idx="5"/>
          </p:nvPr>
        </p:nvSpPr>
        <p:spPr/>
        <p:txBody>
          <a:bodyPr/>
          <a:lstStyle/>
          <a:p>
            <a:fld id="{D320A1E8-6048-744F-BF8D-D527A8DE2096}" type="slidenum">
              <a:rPr lang="en-US" smtClean="0"/>
              <a:t>22</a:t>
            </a:fld>
            <a:endParaRPr lang="en-US" dirty="0"/>
          </a:p>
        </p:txBody>
      </p:sp>
    </p:spTree>
    <p:extLst>
      <p:ext uri="{BB962C8B-B14F-4D97-AF65-F5344CB8AC3E}">
        <p14:creationId xmlns:p14="http://schemas.microsoft.com/office/powerpoint/2010/main" val="3208597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sometimes knowing how to start a conversation might be the beginning point, would any of these conversations start help? Can the students think of any others?</a:t>
            </a:r>
          </a:p>
        </p:txBody>
      </p:sp>
      <p:sp>
        <p:nvSpPr>
          <p:cNvPr id="4" name="Slide Number Placeholder 3"/>
          <p:cNvSpPr>
            <a:spLocks noGrp="1"/>
          </p:cNvSpPr>
          <p:nvPr>
            <p:ph type="sldNum" sz="quarter" idx="5"/>
          </p:nvPr>
        </p:nvSpPr>
        <p:spPr/>
        <p:txBody>
          <a:bodyPr/>
          <a:lstStyle/>
          <a:p>
            <a:fld id="{D320A1E8-6048-744F-BF8D-D527A8DE2096}" type="slidenum">
              <a:rPr lang="en-US" smtClean="0"/>
              <a:t>23</a:t>
            </a:fld>
            <a:endParaRPr lang="en-US"/>
          </a:p>
        </p:txBody>
      </p:sp>
    </p:spTree>
    <p:extLst>
      <p:ext uri="{BB962C8B-B14F-4D97-AF65-F5344CB8AC3E}">
        <p14:creationId xmlns:p14="http://schemas.microsoft.com/office/powerpoint/2010/main" val="57647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7C02-FE9C-265C-69D6-BC99D439D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9DBCB-05A8-2C9E-3EE3-26AFECB0D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1E6A7-DE56-8557-83AF-986C4FADBB68}"/>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Explain that if </a:t>
            </a:r>
            <a:r>
              <a:rPr lang="en-GB" b="0" i="0" dirty="0">
                <a:solidFill>
                  <a:srgbClr val="555555"/>
                </a:solidFill>
                <a:effectLst/>
                <a:latin typeface="MindMeridian-Regular"/>
              </a:rPr>
              <a:t>your friend is going through a difficult time or is struggling with the way they're feeling, it can be hard to know what to do. Finding the words to start talking to your friend about how they're feeling can be difficult. There's no perfect way to ask if they're okay and you can only try your best. </a:t>
            </a:r>
            <a:r>
              <a:rPr lang="en-GB" b="0" dirty="0">
                <a:effectLst/>
                <a:latin typeface="MindMeridian-Display"/>
              </a:rPr>
              <a:t>It's okay if you don't completely understand what's going on with them.</a:t>
            </a:r>
            <a:r>
              <a:rPr lang="en-GB" dirty="0">
                <a:effectLst/>
              </a:rPr>
              <a:t> Just wanting to support them is a good start.</a:t>
            </a:r>
          </a:p>
          <a:p>
            <a:pPr>
              <a:buNone/>
            </a:pPr>
            <a:r>
              <a:rPr lang="en-GB" b="0" i="0" dirty="0">
                <a:solidFill>
                  <a:srgbClr val="555555"/>
                </a:solidFill>
                <a:effectLst/>
                <a:latin typeface="MindMeridian-Display"/>
              </a:rPr>
              <a:t>If your friend or partner doesn't want to talk, try not to pressure them.</a:t>
            </a:r>
            <a:r>
              <a:rPr lang="en-GB" b="0" i="0" dirty="0">
                <a:solidFill>
                  <a:srgbClr val="555555"/>
                </a:solidFill>
                <a:effectLst/>
                <a:latin typeface="MindMeridian-Regular"/>
              </a:rPr>
              <a:t> Giving them some space can help them open up to you or someone else when they're ready. Let them know you're there for them and let them come to you.</a:t>
            </a:r>
          </a:p>
          <a:p>
            <a:pPr algn="l">
              <a:buNone/>
            </a:pPr>
            <a:r>
              <a:rPr lang="en-GB" b="0" i="0" dirty="0">
                <a:solidFill>
                  <a:srgbClr val="555555"/>
                </a:solidFill>
                <a:effectLst/>
                <a:latin typeface="MindMeridian-Regular"/>
              </a:rPr>
              <a:t>But, if you don't feel comfortable with what they've told you, or you think they or someone else could be in danger, it's important to do the safest thing: ask them to tell an adult they trust; tell them that you need to tell someone because you're worried about them; or ask if there's someone else who they're happy for you to talk to or tell. </a:t>
            </a:r>
          </a:p>
          <a:p>
            <a:pPr>
              <a:buNone/>
            </a:pPr>
            <a:endParaRPr lang="en-GB" b="0" i="0" dirty="0">
              <a:solidFill>
                <a:srgbClr val="555555"/>
              </a:solidFill>
              <a:effectLst/>
              <a:latin typeface="MindMeridian-Regular"/>
            </a:endParaRPr>
          </a:p>
          <a:p>
            <a:pPr>
              <a:buNone/>
            </a:pPr>
            <a:br>
              <a:rPr lang="en-GB" b="0" i="0" dirty="0">
                <a:solidFill>
                  <a:srgbClr val="555555"/>
                </a:solidFill>
                <a:effectLst/>
                <a:latin typeface="MindMeridian-Regular"/>
              </a:rPr>
            </a:br>
            <a:endParaRPr lang="en-GB" dirty="0"/>
          </a:p>
        </p:txBody>
      </p:sp>
      <p:sp>
        <p:nvSpPr>
          <p:cNvPr id="4" name="Slide Number Placeholder 3">
            <a:extLst>
              <a:ext uri="{FF2B5EF4-FFF2-40B4-BE49-F238E27FC236}">
                <a16:creationId xmlns:a16="http://schemas.microsoft.com/office/drawing/2014/main" id="{5430D27A-6CC1-26B5-393B-299676B233D1}"/>
              </a:ext>
            </a:extLst>
          </p:cNvPr>
          <p:cNvSpPr>
            <a:spLocks noGrp="1"/>
          </p:cNvSpPr>
          <p:nvPr>
            <p:ph type="sldNum" sz="quarter" idx="5"/>
          </p:nvPr>
        </p:nvSpPr>
        <p:spPr/>
        <p:txBody>
          <a:bodyPr/>
          <a:lstStyle/>
          <a:p>
            <a:fld id="{D320A1E8-6048-744F-BF8D-D527A8DE2096}" type="slidenum">
              <a:rPr lang="en-US" smtClean="0"/>
              <a:t>24</a:t>
            </a:fld>
            <a:endParaRPr lang="en-US"/>
          </a:p>
        </p:txBody>
      </p:sp>
    </p:spTree>
    <p:extLst>
      <p:ext uri="{BB962C8B-B14F-4D97-AF65-F5344CB8AC3E}">
        <p14:creationId xmlns:p14="http://schemas.microsoft.com/office/powerpoint/2010/main" val="1814817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Closing activity: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Ask students to individually reflect again </a:t>
            </a:r>
            <a:r>
              <a:rPr kumimoji="0" lang="en-GB" sz="800" b="0" i="0" u="none" strike="noStrike" kern="1200" cap="none" spc="0" normalizeH="0" baseline="0" noProof="0" dirty="0">
                <a:ln>
                  <a:noFill/>
                </a:ln>
                <a:solidFill>
                  <a:srgbClr val="000000"/>
                </a:solidFill>
                <a:effectLst/>
                <a:uLnTx/>
                <a:uFillTx/>
                <a:latin typeface="Arial"/>
                <a:ea typeface="+mn-ea"/>
                <a:cs typeface="Arial"/>
              </a:rPr>
              <a:t>on the key message for Mind’s World Mental Health Day. Is there anything they would add to their initial thoughts, images and ideas?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They could individually write/draw in their exercise books (using a different colour pen, to show a change, confirmation or consolidation of their thinking) and/or discuss with the person next to them.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Arial"/>
              </a:rPr>
              <a:t>Encourage students to help share the key message for World Mental Health Day.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027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58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25386-C904-BDEA-50CB-871E46411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E3285-5EA5-9DA2-493A-C205DED77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0B402-22D9-8C3D-6310-FB34D1C74581}"/>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0C0D99C5-EB84-DBDF-C530-D27A01532C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94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5627-E38C-56D4-0760-AE87EFCD9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2555C-06AB-B534-64A5-6BD8140E8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60E11-4FC3-651B-FEAA-B2641B8A8278}"/>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D73CA7DE-1D44-EFEA-34CF-DAF97CCA1F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64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86D42-2CD6-F689-7D77-307E5F098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F59B2-4366-94D8-7859-0D2875A85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BFAC9-65E9-46D8-94A5-2592453B68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FFAADC-1812-41BA-40B4-4922CBFFF5D3}"/>
              </a:ext>
            </a:extLst>
          </p:cNvPr>
          <p:cNvSpPr>
            <a:spLocks noGrp="1"/>
          </p:cNvSpPr>
          <p:nvPr>
            <p:ph type="sldNum" sz="quarter" idx="5"/>
          </p:nvPr>
        </p:nvSpPr>
        <p:spPr/>
        <p:txBody>
          <a:bodyPr/>
          <a:lstStyle/>
          <a:p>
            <a:fld id="{D320A1E8-6048-744F-BF8D-D527A8DE2096}" type="slidenum">
              <a:rPr lang="en-US" smtClean="0"/>
              <a:t>30</a:t>
            </a:fld>
            <a:endParaRPr lang="en-US"/>
          </a:p>
        </p:txBody>
      </p:sp>
    </p:spTree>
    <p:extLst>
      <p:ext uri="{BB962C8B-B14F-4D97-AF65-F5344CB8AC3E}">
        <p14:creationId xmlns:p14="http://schemas.microsoft.com/office/powerpoint/2010/main" val="207535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of ground rules for PSHE education, use the slide above if helpful.  </a:t>
            </a:r>
          </a:p>
          <a:p>
            <a:r>
              <a:rPr lang="en-US" dirty="0"/>
              <a:t>Make sure you make students aware of where they can go, and members of staff that are available for them, if they would like help, advice or support, both during and after the lesson.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3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41C0-A1A5-0FC8-09EF-6CFB44E46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1AEAC-B733-B37A-7CEB-AF7F02A80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57164-3AAD-E50E-6E94-E54AAB6890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C9D52B-825E-7A87-FC1D-1B376CCFAE3C}"/>
              </a:ext>
            </a:extLst>
          </p:cNvPr>
          <p:cNvSpPr>
            <a:spLocks noGrp="1"/>
          </p:cNvSpPr>
          <p:nvPr>
            <p:ph type="sldNum" sz="quarter" idx="5"/>
          </p:nvPr>
        </p:nvSpPr>
        <p:spPr/>
        <p:txBody>
          <a:bodyPr/>
          <a:lstStyle/>
          <a:p>
            <a:fld id="{D320A1E8-6048-744F-BF8D-D527A8DE2096}" type="slidenum">
              <a:rPr lang="en-US" smtClean="0"/>
              <a:t>31</a:t>
            </a:fld>
            <a:endParaRPr lang="en-US"/>
          </a:p>
        </p:txBody>
      </p:sp>
    </p:spTree>
    <p:extLst>
      <p:ext uri="{BB962C8B-B14F-4D97-AF65-F5344CB8AC3E}">
        <p14:creationId xmlns:p14="http://schemas.microsoft.com/office/powerpoint/2010/main" val="3773826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84C4-5B2C-EAA1-D556-8F93B42D0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0B89E-91E0-9DDE-AC05-D1E68CCF6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2AC40-A0EF-F66B-2A6C-22E23E26D5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BFE75D-C840-66C4-30BA-FC5E7FE46487}"/>
              </a:ext>
            </a:extLst>
          </p:cNvPr>
          <p:cNvSpPr>
            <a:spLocks noGrp="1"/>
          </p:cNvSpPr>
          <p:nvPr>
            <p:ph type="sldNum" sz="quarter" idx="5"/>
          </p:nvPr>
        </p:nvSpPr>
        <p:spPr/>
        <p:txBody>
          <a:bodyPr/>
          <a:lstStyle/>
          <a:p>
            <a:fld id="{D320A1E8-6048-744F-BF8D-D527A8DE2096}" type="slidenum">
              <a:rPr lang="en-US" smtClean="0"/>
              <a:t>32</a:t>
            </a:fld>
            <a:endParaRPr lang="en-US"/>
          </a:p>
        </p:txBody>
      </p:sp>
    </p:spTree>
    <p:extLst>
      <p:ext uri="{BB962C8B-B14F-4D97-AF65-F5344CB8AC3E}">
        <p14:creationId xmlns:p14="http://schemas.microsoft.com/office/powerpoint/2010/main" val="279435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4C3E-BF7F-F416-9F4F-E125CDC71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1CA2D-10C9-F015-6B69-FD6BDD729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CD5E8-F115-BD62-63AE-B25771E2BEE1}"/>
              </a:ext>
            </a:extLst>
          </p:cNvPr>
          <p:cNvSpPr>
            <a:spLocks noGrp="1"/>
          </p:cNvSpPr>
          <p:nvPr>
            <p:ph type="body" idx="1"/>
          </p:nvPr>
        </p:nvSpPr>
        <p:spPr/>
        <p:txBody>
          <a:bodyPr/>
          <a:lstStyle/>
          <a:p>
            <a:r>
              <a:rPr lang="en-GB" sz="800" b="1" dirty="0"/>
              <a:t>Resource 1: </a:t>
            </a:r>
            <a:r>
              <a:rPr lang="en-GB" sz="800" b="0" dirty="0"/>
              <a:t>For activity 1, you may want to provide discussion cards so the topics are chosen at random, print this slide, and cut the cards so there are enough sets for each group of students. </a:t>
            </a:r>
          </a:p>
          <a:p>
            <a:endParaRPr lang="en-GB" dirty="0"/>
          </a:p>
        </p:txBody>
      </p:sp>
      <p:sp>
        <p:nvSpPr>
          <p:cNvPr id="4" name="Slide Number Placeholder 3">
            <a:extLst>
              <a:ext uri="{FF2B5EF4-FFF2-40B4-BE49-F238E27FC236}">
                <a16:creationId xmlns:a16="http://schemas.microsoft.com/office/drawing/2014/main" id="{D222A3DC-FD09-F117-8B86-DA69B268DD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42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https://www.gov.uk/government/publications/relationships-education-relationships-and-sex-education-rse-and-health-education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78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https://pshe-association.org.uk/guidance/ks1-5/planning/long-term-planning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280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https://pshe-association.org.uk/guidance/ks1-5/planning/long-term-planning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44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slide to share the lesson learning objective and outcomes. </a:t>
            </a:r>
          </a:p>
        </p:txBody>
      </p:sp>
      <p:sp>
        <p:nvSpPr>
          <p:cNvPr id="4" name="Slide Number Placeholder 3"/>
          <p:cNvSpPr>
            <a:spLocks noGrp="1"/>
          </p:cNvSpPr>
          <p:nvPr>
            <p:ph type="sldNum" sz="quarter" idx="5"/>
          </p:nvPr>
        </p:nvSpPr>
        <p:spPr/>
        <p:txBody>
          <a:bodyPr/>
          <a:lstStyle/>
          <a:p>
            <a:fld id="{D320A1E8-6048-744F-BF8D-D527A8DE2096}" type="slidenum">
              <a:rPr lang="en-US" smtClean="0"/>
              <a:t>4</a:t>
            </a:fld>
            <a:endParaRPr lang="en-US"/>
          </a:p>
        </p:txBody>
      </p:sp>
    </p:spTree>
    <p:extLst>
      <p:ext uri="{BB962C8B-B14F-4D97-AF65-F5344CB8AC3E}">
        <p14:creationId xmlns:p14="http://schemas.microsoft.com/office/powerpoint/2010/main" val="206270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i="0" kern="1200" dirty="0">
                <a:solidFill>
                  <a:srgbClr val="000000"/>
                </a:solidFill>
                <a:effectLst/>
                <a:latin typeface="Calibri" panose="020F0502020204030204" pitchFamily="34" charset="0"/>
                <a:ea typeface="+mn-ea"/>
              </a:rPr>
              <a:t>Read the slide giving more information and introducing the lesson. </a:t>
            </a: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5</a:t>
            </a:fld>
            <a:endParaRPr lang="en-US"/>
          </a:p>
        </p:txBody>
      </p:sp>
    </p:spTree>
    <p:extLst>
      <p:ext uri="{BB962C8B-B14F-4D97-AF65-F5344CB8AC3E}">
        <p14:creationId xmlns:p14="http://schemas.microsoft.com/office/powerpoint/2010/main" val="221553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i="0" kern="1200" dirty="0">
                <a:solidFill>
                  <a:srgbClr val="000000"/>
                </a:solidFill>
                <a:effectLst/>
                <a:latin typeface="Mind Meridian" panose="020B0803030507020204"/>
              </a:rPr>
              <a:t>Remind pupils of what mental health is, by reading this definition.</a:t>
            </a:r>
          </a:p>
        </p:txBody>
      </p:sp>
      <p:sp>
        <p:nvSpPr>
          <p:cNvPr id="4" name="Slide Number Placeholder 3"/>
          <p:cNvSpPr>
            <a:spLocks noGrp="1"/>
          </p:cNvSpPr>
          <p:nvPr>
            <p:ph type="sldNum" sz="quarter" idx="5"/>
          </p:nvPr>
        </p:nvSpPr>
        <p:spPr/>
        <p:txBody>
          <a:bodyPr/>
          <a:lstStyle/>
          <a:p>
            <a:fld id="{D320A1E8-6048-744F-BF8D-D527A8DE2096}" type="slidenum">
              <a:rPr lang="en-US" smtClean="0"/>
              <a:t>6</a:t>
            </a:fld>
            <a:endParaRPr lang="en-US"/>
          </a:p>
        </p:txBody>
      </p:sp>
    </p:spTree>
    <p:extLst>
      <p:ext uri="{BB962C8B-B14F-4D97-AF65-F5344CB8AC3E}">
        <p14:creationId xmlns:p14="http://schemas.microsoft.com/office/powerpoint/2010/main" val="283175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Reiterate that </a:t>
            </a:r>
            <a:r>
              <a:rPr lang="en-GB" b="0" i="0" dirty="0">
                <a:solidFill>
                  <a:srgbClr val="555555"/>
                </a:solidFill>
                <a:effectLst/>
                <a:latin typeface="MindMeridian-Regular"/>
              </a:rPr>
              <a:t>we can all experience difficult feelings and poor mental health at times.</a:t>
            </a:r>
            <a:r>
              <a:rPr kumimoji="0" lang="en-GB"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You might also choose to say, ‘if this is happening to you you are not alone.’</a:t>
            </a:r>
            <a:endParaRPr lang="en-GB" b="0" i="0" dirty="0">
              <a:solidFill>
                <a:srgbClr val="555555"/>
              </a:solidFill>
              <a:effectLst/>
              <a:latin typeface="MindMeridian-Regular"/>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7</a:t>
            </a:fld>
            <a:endParaRPr lang="en-US"/>
          </a:p>
        </p:txBody>
      </p:sp>
    </p:spTree>
    <p:extLst>
      <p:ext uri="{BB962C8B-B14F-4D97-AF65-F5344CB8AC3E}">
        <p14:creationId xmlns:p14="http://schemas.microsoft.com/office/powerpoint/2010/main" val="87819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t>Starter activity: </a:t>
            </a:r>
            <a:r>
              <a:rPr lang="en-GB" dirty="0"/>
              <a:t>Explain that the campaign message for Mind’s World Mental Health Day campaign is ‘mental health doesn’t take a day off.’ </a:t>
            </a:r>
            <a:r>
              <a:rPr lang="en-GB" b="0" dirty="0"/>
              <a:t>Ask students to individually reflect on this statement for a few minutes.  They could individually write/draw in their exercise books and/or discuss with the person next to them. Invite students to share their ideas if they want to.</a:t>
            </a:r>
          </a:p>
        </p:txBody>
      </p:sp>
      <p:sp>
        <p:nvSpPr>
          <p:cNvPr id="4" name="Slide Number Placeholder 3"/>
          <p:cNvSpPr>
            <a:spLocks noGrp="1"/>
          </p:cNvSpPr>
          <p:nvPr>
            <p:ph type="sldNum" sz="quarter" idx="5"/>
          </p:nvPr>
        </p:nvSpPr>
        <p:spPr/>
        <p:txBody>
          <a:bodyPr/>
          <a:lstStyle/>
          <a:p>
            <a:fld id="{D320A1E8-6048-744F-BF8D-D527A8DE2096}" type="slidenum">
              <a:rPr lang="en-US" smtClean="0"/>
              <a:t>8</a:t>
            </a:fld>
            <a:endParaRPr lang="en-US"/>
          </a:p>
        </p:txBody>
      </p:sp>
    </p:spTree>
    <p:extLst>
      <p:ext uri="{BB962C8B-B14F-4D97-AF65-F5344CB8AC3E}">
        <p14:creationId xmlns:p14="http://schemas.microsoft.com/office/powerpoint/2010/main" val="112760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Explain that mental health can be linked to everything from our physical health, to our finances, and our relationships. </a:t>
            </a:r>
          </a:p>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Mental health might be part of our defining moments of our lives (major events or the ‘big’ things that happen in our lives) and also the day to day (everyday). </a:t>
            </a:r>
          </a:p>
          <a:p>
            <a:r>
              <a:rPr lang="en-GB" sz="900" i="0" kern="1200" dirty="0">
                <a:solidFill>
                  <a:srgbClr val="000000"/>
                </a:solidFill>
                <a:effectLst/>
                <a:latin typeface="Calibri" panose="020F0502020204030204" pitchFamily="34" charset="0"/>
                <a:ea typeface="+mn-ea"/>
              </a:rPr>
              <a:t>? = Students may have other suggestions. </a:t>
            </a:r>
          </a:p>
          <a:p>
            <a:pPr marL="171450"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Our mental health can affect different parts of our lives</a:t>
            </a:r>
            <a:r>
              <a:rPr lang="en-GB" sz="900" i="0" kern="1200" dirty="0">
                <a:solidFill>
                  <a:srgbClr val="000000"/>
                </a:solidFill>
                <a:effectLst/>
                <a:latin typeface="Calibri" panose="020F0502020204030204" pitchFamily="34" charset="0"/>
                <a:ea typeface="+mn-ea"/>
              </a:rPr>
              <a:t> – for example, if someone is feeling worried about something they might not sleep well, or if someone is feeling anxious, they might stop socialising. </a:t>
            </a:r>
          </a:p>
          <a:p>
            <a:pPr marL="171450"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Different things happening in our lives, can also affect our mental health</a:t>
            </a:r>
            <a:r>
              <a:rPr lang="en-GB" sz="900" i="0" kern="1200" dirty="0">
                <a:solidFill>
                  <a:srgbClr val="000000"/>
                </a:solidFill>
                <a:effectLst/>
                <a:latin typeface="Calibri" panose="020F0502020204030204" pitchFamily="34" charset="0"/>
                <a:ea typeface="+mn-ea"/>
              </a:rPr>
              <a:t>, for example, a shocking news story might make someone feel upset, or not having enough money could make someone feel stressed.</a:t>
            </a:r>
          </a:p>
          <a:p>
            <a:endParaRPr lang="en-GB" sz="900" i="0" kern="1200" dirty="0">
              <a:solidFill>
                <a:srgbClr val="000000"/>
              </a:solidFill>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9</a:t>
            </a:fld>
            <a:endParaRPr lang="en-US"/>
          </a:p>
        </p:txBody>
      </p:sp>
    </p:spTree>
    <p:extLst>
      <p:ext uri="{BB962C8B-B14F-4D97-AF65-F5344CB8AC3E}">
        <p14:creationId xmlns:p14="http://schemas.microsoft.com/office/powerpoint/2010/main" val="3308519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8"/>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1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9.xml"/><Relationship Id="rId5" Type="http://schemas.openxmlformats.org/officeDocument/2006/relationships/image" Target="../media/image11.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hyperlink" Target="https://www.mind.org.uk/for-young-peopl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mind.org.uk/for-young-people"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hyperlink" Target="https://www.mind.org.uk/for-young-people/how-to-get-help-and-suppor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3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hyperlink" Target="https://www.gov.uk/government/publications/relationships-education-relationships-and-sex-education-rse-and-health-educa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hyperlink" Target="https://pshe-association.org.uk/guidance/ks1-5/planning/long-term-plann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she-association.org.uk/guidance/ks1-5/planning/long-term-planning"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00150"/>
            <a:ext cx="6858000" cy="1432322"/>
          </a:xfrm>
        </p:spPr>
        <p:txBody>
          <a:bodyPr/>
          <a:lstStyle/>
          <a:p>
            <a:r>
              <a:rPr lang="en-US" dirty="0"/>
              <a:t>World Mental Health Day</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08650"/>
            <a:ext cx="6858000" cy="510960"/>
          </a:xfrm>
        </p:spPr>
        <p:txBody>
          <a:bodyPr/>
          <a:lstStyle/>
          <a:p>
            <a:r>
              <a:rPr lang="en-US" dirty="0"/>
              <a:t>10 October 2025</a:t>
            </a:r>
          </a:p>
        </p:txBody>
      </p:sp>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4CC18-CA72-7729-EA60-6131C16C02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F5CFF-7F25-B758-6173-C7AA33F29CA2}"/>
              </a:ext>
            </a:extLst>
          </p:cNvPr>
          <p:cNvSpPr>
            <a:spLocks noGrp="1"/>
          </p:cNvSpPr>
          <p:nvPr>
            <p:ph idx="4294967295"/>
          </p:nvPr>
        </p:nvSpPr>
        <p:spPr>
          <a:xfrm>
            <a:off x="1252660" y="1195102"/>
            <a:ext cx="2295393" cy="540119"/>
          </a:xfrm>
        </p:spPr>
        <p:txBody>
          <a:bodyPr>
            <a:noAutofit/>
          </a:bodyPr>
          <a:lstStyle/>
          <a:p>
            <a:pPr marL="0" indent="0">
              <a:buNone/>
            </a:pPr>
            <a:r>
              <a:rPr lang="en-US" sz="2200" b="1" dirty="0"/>
              <a:t>physical health </a:t>
            </a:r>
          </a:p>
        </p:txBody>
      </p:sp>
      <p:sp>
        <p:nvSpPr>
          <p:cNvPr id="4" name="Content Placeholder 2">
            <a:extLst>
              <a:ext uri="{FF2B5EF4-FFF2-40B4-BE49-F238E27FC236}">
                <a16:creationId xmlns:a16="http://schemas.microsoft.com/office/drawing/2014/main" id="{ACE75408-47BD-6D1D-A69E-EB14B99C75F2}"/>
              </a:ext>
            </a:extLst>
          </p:cNvPr>
          <p:cNvSpPr txBox="1">
            <a:spLocks/>
          </p:cNvSpPr>
          <p:nvPr/>
        </p:nvSpPr>
        <p:spPr>
          <a:xfrm>
            <a:off x="135173" y="2367288"/>
            <a:ext cx="2359290" cy="540119"/>
          </a:xfrm>
          <a:prstGeom prst="rect">
            <a:avLst/>
          </a:prstGeom>
        </p:spPr>
        <p:txBody>
          <a:bodyPr vert="horz" lIns="91440" tIns="45720" rIns="91440" bIns="45720" rtlCol="0">
            <a:normAutofit fontScale="85000" lnSpcReduction="100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       relationships</a:t>
            </a:r>
            <a:r>
              <a:rPr lang="en-US" sz="2400" dirty="0"/>
              <a:t> </a:t>
            </a:r>
          </a:p>
        </p:txBody>
      </p:sp>
      <p:sp>
        <p:nvSpPr>
          <p:cNvPr id="5" name="Content Placeholder 2">
            <a:extLst>
              <a:ext uri="{FF2B5EF4-FFF2-40B4-BE49-F238E27FC236}">
                <a16:creationId xmlns:a16="http://schemas.microsoft.com/office/drawing/2014/main" id="{EB417BBE-FFF0-9692-9DF0-460FC1AB5945}"/>
              </a:ext>
            </a:extLst>
          </p:cNvPr>
          <p:cNvSpPr txBox="1">
            <a:spLocks/>
          </p:cNvSpPr>
          <p:nvPr/>
        </p:nvSpPr>
        <p:spPr>
          <a:xfrm>
            <a:off x="5652166" y="1037946"/>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money</a:t>
            </a:r>
          </a:p>
        </p:txBody>
      </p:sp>
      <p:sp>
        <p:nvSpPr>
          <p:cNvPr id="6" name="Content Placeholder 2">
            <a:extLst>
              <a:ext uri="{FF2B5EF4-FFF2-40B4-BE49-F238E27FC236}">
                <a16:creationId xmlns:a16="http://schemas.microsoft.com/office/drawing/2014/main" id="{299F9F51-9C83-34E2-9D16-74C318A36DF1}"/>
              </a:ext>
            </a:extLst>
          </p:cNvPr>
          <p:cNvSpPr txBox="1">
            <a:spLocks/>
          </p:cNvSpPr>
          <p:nvPr/>
        </p:nvSpPr>
        <p:spPr>
          <a:xfrm>
            <a:off x="1005671" y="3573059"/>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           ?</a:t>
            </a:r>
          </a:p>
        </p:txBody>
      </p:sp>
      <p:sp>
        <p:nvSpPr>
          <p:cNvPr id="7" name="Content Placeholder 2">
            <a:extLst>
              <a:ext uri="{FF2B5EF4-FFF2-40B4-BE49-F238E27FC236}">
                <a16:creationId xmlns:a16="http://schemas.microsoft.com/office/drawing/2014/main" id="{15274FEB-FA6E-8F43-D744-E1C0C677BA0A}"/>
              </a:ext>
            </a:extLst>
          </p:cNvPr>
          <p:cNvSpPr txBox="1">
            <a:spLocks/>
          </p:cNvSpPr>
          <p:nvPr/>
        </p:nvSpPr>
        <p:spPr>
          <a:xfrm>
            <a:off x="6245403" y="3439010"/>
            <a:ext cx="2507675"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school</a:t>
            </a:r>
          </a:p>
        </p:txBody>
      </p:sp>
      <p:sp>
        <p:nvSpPr>
          <p:cNvPr id="8" name="Content Placeholder 2">
            <a:extLst>
              <a:ext uri="{FF2B5EF4-FFF2-40B4-BE49-F238E27FC236}">
                <a16:creationId xmlns:a16="http://schemas.microsoft.com/office/drawing/2014/main" id="{F12F85ED-FDA4-7679-6FA4-EB9D109029FE}"/>
              </a:ext>
            </a:extLst>
          </p:cNvPr>
          <p:cNvSpPr txBox="1">
            <a:spLocks/>
          </p:cNvSpPr>
          <p:nvPr/>
        </p:nvSpPr>
        <p:spPr>
          <a:xfrm>
            <a:off x="2237684" y="439171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sleep</a:t>
            </a:r>
          </a:p>
        </p:txBody>
      </p:sp>
      <p:sp>
        <p:nvSpPr>
          <p:cNvPr id="9" name="Content Placeholder 2">
            <a:extLst>
              <a:ext uri="{FF2B5EF4-FFF2-40B4-BE49-F238E27FC236}">
                <a16:creationId xmlns:a16="http://schemas.microsoft.com/office/drawing/2014/main" id="{FBA6D984-343E-B85F-02A3-2D8ACD104FC4}"/>
              </a:ext>
            </a:extLst>
          </p:cNvPr>
          <p:cNvSpPr txBox="1">
            <a:spLocks/>
          </p:cNvSpPr>
          <p:nvPr/>
        </p:nvSpPr>
        <p:spPr>
          <a:xfrm>
            <a:off x="5671084" y="4414873"/>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err="1"/>
              <a:t>socialising</a:t>
            </a:r>
            <a:endParaRPr lang="en-US" sz="2200" b="1" dirty="0"/>
          </a:p>
        </p:txBody>
      </p:sp>
      <p:sp>
        <p:nvSpPr>
          <p:cNvPr id="10" name="Content Placeholder 2">
            <a:extLst>
              <a:ext uri="{FF2B5EF4-FFF2-40B4-BE49-F238E27FC236}">
                <a16:creationId xmlns:a16="http://schemas.microsoft.com/office/drawing/2014/main" id="{96F543E9-AC34-702A-948B-E800888F6FE1}"/>
              </a:ext>
            </a:extLst>
          </p:cNvPr>
          <p:cNvSpPr txBox="1">
            <a:spLocks/>
          </p:cNvSpPr>
          <p:nvPr/>
        </p:nvSpPr>
        <p:spPr>
          <a:xfrm>
            <a:off x="6482627" y="2193089"/>
            <a:ext cx="203322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sp>
        <p:nvSpPr>
          <p:cNvPr id="12" name="Title 1">
            <a:extLst>
              <a:ext uri="{FF2B5EF4-FFF2-40B4-BE49-F238E27FC236}">
                <a16:creationId xmlns:a16="http://schemas.microsoft.com/office/drawing/2014/main" id="{5877A282-FCB4-59A5-189F-4FECF5C7FE77}"/>
              </a:ext>
            </a:extLst>
          </p:cNvPr>
          <p:cNvSpPr txBox="1">
            <a:spLocks/>
          </p:cNvSpPr>
          <p:nvPr/>
        </p:nvSpPr>
        <p:spPr>
          <a:xfrm>
            <a:off x="246999" y="317797"/>
            <a:ext cx="7522512" cy="809920"/>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a:lstStyle>
          <a:p>
            <a:r>
              <a:rPr lang="en-US" sz="3200" dirty="0"/>
              <a:t>How could… affect our mental health? </a:t>
            </a:r>
          </a:p>
        </p:txBody>
      </p:sp>
      <p:cxnSp>
        <p:nvCxnSpPr>
          <p:cNvPr id="16" name="Straight Arrow Connector 15">
            <a:extLst>
              <a:ext uri="{FF2B5EF4-FFF2-40B4-BE49-F238E27FC236}">
                <a16:creationId xmlns:a16="http://schemas.microsoft.com/office/drawing/2014/main" id="{2FB04E77-78CA-8A8F-C227-2D97739B387A}"/>
              </a:ext>
            </a:extLst>
          </p:cNvPr>
          <p:cNvCxnSpPr>
            <a:cxnSpLocks/>
          </p:cNvCxnSpPr>
          <p:nvPr/>
        </p:nvCxnSpPr>
        <p:spPr>
          <a:xfrm>
            <a:off x="2892868" y="1619896"/>
            <a:ext cx="699885" cy="4042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7FA877-DC92-6AA7-E615-881EB0B500F5}"/>
              </a:ext>
            </a:extLst>
          </p:cNvPr>
          <p:cNvCxnSpPr>
            <a:cxnSpLocks/>
            <a:stCxn id="4" idx="3"/>
          </p:cNvCxnSpPr>
          <p:nvPr/>
        </p:nvCxnSpPr>
        <p:spPr>
          <a:xfrm>
            <a:off x="2494463" y="2637348"/>
            <a:ext cx="95883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936513-DDB3-D418-0B7A-DE4C2B70EB67}"/>
              </a:ext>
            </a:extLst>
          </p:cNvPr>
          <p:cNvCxnSpPr>
            <a:cxnSpLocks/>
          </p:cNvCxnSpPr>
          <p:nvPr/>
        </p:nvCxnSpPr>
        <p:spPr>
          <a:xfrm flipV="1">
            <a:off x="2425148" y="3411121"/>
            <a:ext cx="935442" cy="35914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548210-91FA-F896-4CB6-1C8DC2901882}"/>
              </a:ext>
            </a:extLst>
          </p:cNvPr>
          <p:cNvCxnSpPr>
            <a:cxnSpLocks/>
          </p:cNvCxnSpPr>
          <p:nvPr/>
        </p:nvCxnSpPr>
        <p:spPr>
          <a:xfrm flipH="1">
            <a:off x="4930356" y="1499366"/>
            <a:ext cx="616308" cy="47171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5CC9F3-B5EA-80B3-87FE-E22AB9013744}"/>
              </a:ext>
            </a:extLst>
          </p:cNvPr>
          <p:cNvCxnSpPr>
            <a:cxnSpLocks/>
          </p:cNvCxnSpPr>
          <p:nvPr/>
        </p:nvCxnSpPr>
        <p:spPr>
          <a:xfrm flipH="1" flipV="1">
            <a:off x="5451403" y="2463149"/>
            <a:ext cx="855947" cy="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843204F-DBE3-6CC9-63E7-4BFC08AC6EC0}"/>
              </a:ext>
            </a:extLst>
          </p:cNvPr>
          <p:cNvCxnSpPr>
            <a:cxnSpLocks/>
          </p:cNvCxnSpPr>
          <p:nvPr/>
        </p:nvCxnSpPr>
        <p:spPr>
          <a:xfrm flipH="1" flipV="1">
            <a:off x="5288149" y="3191078"/>
            <a:ext cx="765870" cy="31431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0D6FC43-9238-BF16-7E07-1C838032FCB6}"/>
              </a:ext>
            </a:extLst>
          </p:cNvPr>
          <p:cNvCxnSpPr>
            <a:cxnSpLocks/>
          </p:cNvCxnSpPr>
          <p:nvPr/>
        </p:nvCxnSpPr>
        <p:spPr>
          <a:xfrm flipV="1">
            <a:off x="3291108" y="4099629"/>
            <a:ext cx="644053" cy="53208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CE79A3C-AB4A-EE4E-DAE0-8C7B35F93D95}"/>
              </a:ext>
            </a:extLst>
          </p:cNvPr>
          <p:cNvCxnSpPr>
            <a:cxnSpLocks/>
          </p:cNvCxnSpPr>
          <p:nvPr/>
        </p:nvCxnSpPr>
        <p:spPr>
          <a:xfrm flipH="1" flipV="1">
            <a:off x="4894938" y="4152164"/>
            <a:ext cx="616308" cy="42701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drawing of a face with a person's head&#10;&#10;AI-generated content may be incorrect.">
            <a:extLst>
              <a:ext uri="{FF2B5EF4-FFF2-40B4-BE49-F238E27FC236}">
                <a16:creationId xmlns:a16="http://schemas.microsoft.com/office/drawing/2014/main" id="{CDB6DB14-9FAE-A5EA-7DA5-246C05319F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9270" y="1878798"/>
            <a:ext cx="1949708" cy="2066326"/>
          </a:xfrm>
          <a:prstGeom prst="rect">
            <a:avLst/>
          </a:prstGeom>
        </p:spPr>
      </p:pic>
    </p:spTree>
    <p:extLst>
      <p:ext uri="{BB962C8B-B14F-4D97-AF65-F5344CB8AC3E}">
        <p14:creationId xmlns:p14="http://schemas.microsoft.com/office/powerpoint/2010/main" val="376431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8C5FE-ABE2-15A3-97ED-93D9F86DD1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BB97-331B-32F8-43AC-29D9B4482CC9}"/>
              </a:ext>
            </a:extLst>
          </p:cNvPr>
          <p:cNvSpPr>
            <a:spLocks noGrp="1"/>
          </p:cNvSpPr>
          <p:nvPr>
            <p:ph idx="4294967295"/>
          </p:nvPr>
        </p:nvSpPr>
        <p:spPr>
          <a:xfrm>
            <a:off x="1133206" y="1175641"/>
            <a:ext cx="2295393" cy="540119"/>
          </a:xfrm>
        </p:spPr>
        <p:txBody>
          <a:bodyPr>
            <a:noAutofit/>
          </a:bodyPr>
          <a:lstStyle/>
          <a:p>
            <a:pPr marL="0" indent="0">
              <a:buNone/>
            </a:pPr>
            <a:r>
              <a:rPr lang="en-US" sz="2200" b="1" dirty="0"/>
              <a:t>physical health </a:t>
            </a:r>
          </a:p>
        </p:txBody>
      </p:sp>
      <p:sp>
        <p:nvSpPr>
          <p:cNvPr id="4" name="Content Placeholder 2">
            <a:extLst>
              <a:ext uri="{FF2B5EF4-FFF2-40B4-BE49-F238E27FC236}">
                <a16:creationId xmlns:a16="http://schemas.microsoft.com/office/drawing/2014/main" id="{E36FCE21-7174-81D3-D420-863A5A879A45}"/>
              </a:ext>
            </a:extLst>
          </p:cNvPr>
          <p:cNvSpPr txBox="1">
            <a:spLocks/>
          </p:cNvSpPr>
          <p:nvPr/>
        </p:nvSpPr>
        <p:spPr>
          <a:xfrm>
            <a:off x="397565" y="2367288"/>
            <a:ext cx="2096897"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r>
              <a:rPr lang="en-US" sz="2400" dirty="0"/>
              <a:t> </a:t>
            </a:r>
          </a:p>
        </p:txBody>
      </p:sp>
      <p:sp>
        <p:nvSpPr>
          <p:cNvPr id="5" name="Content Placeholder 2">
            <a:extLst>
              <a:ext uri="{FF2B5EF4-FFF2-40B4-BE49-F238E27FC236}">
                <a16:creationId xmlns:a16="http://schemas.microsoft.com/office/drawing/2014/main" id="{A13DB262-5AAD-BF72-AE57-51B914AADB42}"/>
              </a:ext>
            </a:extLst>
          </p:cNvPr>
          <p:cNvSpPr txBox="1">
            <a:spLocks/>
          </p:cNvSpPr>
          <p:nvPr/>
        </p:nvSpPr>
        <p:spPr>
          <a:xfrm>
            <a:off x="5708164" y="1249163"/>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money</a:t>
            </a:r>
          </a:p>
        </p:txBody>
      </p:sp>
      <p:sp>
        <p:nvSpPr>
          <p:cNvPr id="6" name="Content Placeholder 2">
            <a:extLst>
              <a:ext uri="{FF2B5EF4-FFF2-40B4-BE49-F238E27FC236}">
                <a16:creationId xmlns:a16="http://schemas.microsoft.com/office/drawing/2014/main" id="{CBB720D9-4F38-027F-3199-736E20E2437F}"/>
              </a:ext>
            </a:extLst>
          </p:cNvPr>
          <p:cNvSpPr txBox="1">
            <a:spLocks/>
          </p:cNvSpPr>
          <p:nvPr/>
        </p:nvSpPr>
        <p:spPr>
          <a:xfrm>
            <a:off x="1005671" y="3573059"/>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      ?</a:t>
            </a:r>
          </a:p>
        </p:txBody>
      </p:sp>
      <p:sp>
        <p:nvSpPr>
          <p:cNvPr id="7" name="Content Placeholder 2">
            <a:extLst>
              <a:ext uri="{FF2B5EF4-FFF2-40B4-BE49-F238E27FC236}">
                <a16:creationId xmlns:a16="http://schemas.microsoft.com/office/drawing/2014/main" id="{179969FD-87DB-6BF3-D009-0E5CFD104718}"/>
              </a:ext>
            </a:extLst>
          </p:cNvPr>
          <p:cNvSpPr txBox="1">
            <a:spLocks/>
          </p:cNvSpPr>
          <p:nvPr/>
        </p:nvSpPr>
        <p:spPr>
          <a:xfrm>
            <a:off x="6214906" y="3604695"/>
            <a:ext cx="1751720"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school</a:t>
            </a:r>
          </a:p>
        </p:txBody>
      </p:sp>
      <p:sp>
        <p:nvSpPr>
          <p:cNvPr id="8" name="Content Placeholder 2">
            <a:extLst>
              <a:ext uri="{FF2B5EF4-FFF2-40B4-BE49-F238E27FC236}">
                <a16:creationId xmlns:a16="http://schemas.microsoft.com/office/drawing/2014/main" id="{7028BAFC-3CAE-390C-0861-730A9A4AE772}"/>
              </a:ext>
            </a:extLst>
          </p:cNvPr>
          <p:cNvSpPr txBox="1">
            <a:spLocks/>
          </p:cNvSpPr>
          <p:nvPr/>
        </p:nvSpPr>
        <p:spPr>
          <a:xfrm>
            <a:off x="2316040" y="4450909"/>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sleep</a:t>
            </a:r>
          </a:p>
        </p:txBody>
      </p:sp>
      <p:sp>
        <p:nvSpPr>
          <p:cNvPr id="9" name="Content Placeholder 2">
            <a:extLst>
              <a:ext uri="{FF2B5EF4-FFF2-40B4-BE49-F238E27FC236}">
                <a16:creationId xmlns:a16="http://schemas.microsoft.com/office/drawing/2014/main" id="{82B57C7A-516B-093A-2B9E-51082B2645C0}"/>
              </a:ext>
            </a:extLst>
          </p:cNvPr>
          <p:cNvSpPr txBox="1">
            <a:spLocks/>
          </p:cNvSpPr>
          <p:nvPr/>
        </p:nvSpPr>
        <p:spPr>
          <a:xfrm>
            <a:off x="6030456" y="4401561"/>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err="1"/>
              <a:t>socialising</a:t>
            </a:r>
            <a:endParaRPr lang="en-US" sz="2200" b="1" dirty="0"/>
          </a:p>
        </p:txBody>
      </p:sp>
      <p:sp>
        <p:nvSpPr>
          <p:cNvPr id="10" name="Content Placeholder 2">
            <a:extLst>
              <a:ext uri="{FF2B5EF4-FFF2-40B4-BE49-F238E27FC236}">
                <a16:creationId xmlns:a16="http://schemas.microsoft.com/office/drawing/2014/main" id="{1DA74D52-12FD-8263-E43F-0910F7D0A866}"/>
              </a:ext>
            </a:extLst>
          </p:cNvPr>
          <p:cNvSpPr txBox="1">
            <a:spLocks/>
          </p:cNvSpPr>
          <p:nvPr/>
        </p:nvSpPr>
        <p:spPr>
          <a:xfrm>
            <a:off x="6299009" y="2571750"/>
            <a:ext cx="1949708"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news stories</a:t>
            </a:r>
          </a:p>
        </p:txBody>
      </p:sp>
      <p:sp>
        <p:nvSpPr>
          <p:cNvPr id="12" name="Title 1">
            <a:extLst>
              <a:ext uri="{FF2B5EF4-FFF2-40B4-BE49-F238E27FC236}">
                <a16:creationId xmlns:a16="http://schemas.microsoft.com/office/drawing/2014/main" id="{C4438852-6C56-AE6F-7840-EF314F71F4E4}"/>
              </a:ext>
            </a:extLst>
          </p:cNvPr>
          <p:cNvSpPr txBox="1">
            <a:spLocks/>
          </p:cNvSpPr>
          <p:nvPr/>
        </p:nvSpPr>
        <p:spPr>
          <a:xfrm>
            <a:off x="259664" y="282471"/>
            <a:ext cx="7522512" cy="809920"/>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a:lstStyle>
          <a:p>
            <a:r>
              <a:rPr lang="en-US" sz="3200" dirty="0"/>
              <a:t>How could our mental health affect…?  </a:t>
            </a:r>
          </a:p>
        </p:txBody>
      </p:sp>
      <p:cxnSp>
        <p:nvCxnSpPr>
          <p:cNvPr id="16" name="Straight Arrow Connector 15">
            <a:extLst>
              <a:ext uri="{FF2B5EF4-FFF2-40B4-BE49-F238E27FC236}">
                <a16:creationId xmlns:a16="http://schemas.microsoft.com/office/drawing/2014/main" id="{894F34DA-E173-B263-0948-C547183E882B}"/>
              </a:ext>
            </a:extLst>
          </p:cNvPr>
          <p:cNvCxnSpPr>
            <a:cxnSpLocks/>
          </p:cNvCxnSpPr>
          <p:nvPr/>
        </p:nvCxnSpPr>
        <p:spPr>
          <a:xfrm flipH="1" flipV="1">
            <a:off x="2786938" y="1581463"/>
            <a:ext cx="683516" cy="53734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1291EF-B9A5-DC1F-13D1-50D890EBFCBE}"/>
              </a:ext>
            </a:extLst>
          </p:cNvPr>
          <p:cNvCxnSpPr>
            <a:cxnSpLocks/>
          </p:cNvCxnSpPr>
          <p:nvPr/>
        </p:nvCxnSpPr>
        <p:spPr>
          <a:xfrm flipH="1">
            <a:off x="2514311" y="2637348"/>
            <a:ext cx="9561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C11A50-1FC4-38F5-862B-CCCFFF5FA12B}"/>
              </a:ext>
            </a:extLst>
          </p:cNvPr>
          <p:cNvCxnSpPr>
            <a:cxnSpLocks/>
          </p:cNvCxnSpPr>
          <p:nvPr/>
        </p:nvCxnSpPr>
        <p:spPr>
          <a:xfrm flipH="1">
            <a:off x="2549556" y="3440846"/>
            <a:ext cx="778298" cy="34441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7F67CFB-701B-B3DA-6A83-A2906F2057DE}"/>
              </a:ext>
            </a:extLst>
          </p:cNvPr>
          <p:cNvCxnSpPr>
            <a:cxnSpLocks/>
          </p:cNvCxnSpPr>
          <p:nvPr/>
        </p:nvCxnSpPr>
        <p:spPr>
          <a:xfrm flipV="1">
            <a:off x="5124186" y="1661730"/>
            <a:ext cx="543822" cy="42722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631861B-FBC5-B409-998F-43622908D3C2}"/>
              </a:ext>
            </a:extLst>
          </p:cNvPr>
          <p:cNvCxnSpPr>
            <a:cxnSpLocks/>
          </p:cNvCxnSpPr>
          <p:nvPr/>
        </p:nvCxnSpPr>
        <p:spPr>
          <a:xfrm>
            <a:off x="5396097" y="2707316"/>
            <a:ext cx="818809"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6DD142D-BA57-85E8-B139-3273EAD703F5}"/>
              </a:ext>
            </a:extLst>
          </p:cNvPr>
          <p:cNvCxnSpPr>
            <a:cxnSpLocks/>
          </p:cNvCxnSpPr>
          <p:nvPr/>
        </p:nvCxnSpPr>
        <p:spPr>
          <a:xfrm>
            <a:off x="5330742" y="3296660"/>
            <a:ext cx="699714" cy="46270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C3D92F-0890-C563-87E4-497A4DF0B7D9}"/>
              </a:ext>
            </a:extLst>
          </p:cNvPr>
          <p:cNvCxnSpPr>
            <a:cxnSpLocks/>
          </p:cNvCxnSpPr>
          <p:nvPr/>
        </p:nvCxnSpPr>
        <p:spPr>
          <a:xfrm flipH="1">
            <a:off x="3248061" y="4113178"/>
            <a:ext cx="641751" cy="50903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9342861-237C-1CCA-1604-C997392CAF9D}"/>
              </a:ext>
            </a:extLst>
          </p:cNvPr>
          <p:cNvCxnSpPr>
            <a:cxnSpLocks/>
          </p:cNvCxnSpPr>
          <p:nvPr/>
        </p:nvCxnSpPr>
        <p:spPr>
          <a:xfrm>
            <a:off x="5082049" y="4072908"/>
            <a:ext cx="700584" cy="49215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drawing of a face with a person's head&#10;&#10;AI-generated content may be incorrect.">
            <a:extLst>
              <a:ext uri="{FF2B5EF4-FFF2-40B4-BE49-F238E27FC236}">
                <a16:creationId xmlns:a16="http://schemas.microsoft.com/office/drawing/2014/main" id="{A07682E2-CE09-856C-CCC7-A13D80E3B6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806" y="1907586"/>
            <a:ext cx="1949708" cy="2066326"/>
          </a:xfrm>
          <a:prstGeom prst="rect">
            <a:avLst/>
          </a:prstGeom>
        </p:spPr>
      </p:pic>
    </p:spTree>
    <p:extLst>
      <p:ext uri="{BB962C8B-B14F-4D97-AF65-F5344CB8AC3E}">
        <p14:creationId xmlns:p14="http://schemas.microsoft.com/office/powerpoint/2010/main" val="681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BE3E-25A9-DF4D-80D4-9425032FB9E9}"/>
              </a:ext>
            </a:extLst>
          </p:cNvPr>
          <p:cNvSpPr>
            <a:spLocks noGrp="1"/>
          </p:cNvSpPr>
          <p:nvPr>
            <p:ph type="title"/>
          </p:nvPr>
        </p:nvSpPr>
        <p:spPr>
          <a:xfrm>
            <a:off x="496129" y="450263"/>
            <a:ext cx="6487045" cy="657929"/>
          </a:xfrm>
        </p:spPr>
        <p:txBody>
          <a:bodyPr/>
          <a:lstStyle/>
          <a:p>
            <a:r>
              <a:rPr lang="en-US" dirty="0"/>
              <a:t>Conor</a:t>
            </a:r>
          </a:p>
        </p:txBody>
      </p:sp>
      <p:sp>
        <p:nvSpPr>
          <p:cNvPr id="3" name="Content Placeholder 2">
            <a:extLst>
              <a:ext uri="{FF2B5EF4-FFF2-40B4-BE49-F238E27FC236}">
                <a16:creationId xmlns:a16="http://schemas.microsoft.com/office/drawing/2014/main" id="{586010A7-5FEE-874D-8D71-75A33DAB75A5}"/>
              </a:ext>
            </a:extLst>
          </p:cNvPr>
          <p:cNvSpPr>
            <a:spLocks noGrp="1"/>
          </p:cNvSpPr>
          <p:nvPr>
            <p:ph idx="4294967295"/>
          </p:nvPr>
        </p:nvSpPr>
        <p:spPr>
          <a:xfrm>
            <a:off x="567691" y="1289908"/>
            <a:ext cx="7299978" cy="3058847"/>
          </a:xfrm>
        </p:spPr>
        <p:txBody>
          <a:bodyPr>
            <a:normAutofit fontScale="85000" lnSpcReduction="10000"/>
          </a:bodyPr>
          <a:lstStyle/>
          <a:p>
            <a:pPr marL="0" indent="0">
              <a:buNone/>
            </a:pPr>
            <a:r>
              <a:rPr lang="en-US" sz="2400" dirty="0"/>
              <a:t>Conor has been feeling ‘low’ for a while now.  Things that used to feel fun and enjoyable now just feel like a hassle, and he doesn’t have the energy to do anything much.  He’s stopped going to football club, and out with his friends.  </a:t>
            </a:r>
          </a:p>
          <a:p>
            <a:pPr marL="0" indent="0">
              <a:buNone/>
            </a:pPr>
            <a:endParaRPr lang="en-US" sz="2400" dirty="0"/>
          </a:p>
          <a:p>
            <a:pPr marL="0" indent="0">
              <a:buNone/>
            </a:pPr>
            <a:r>
              <a:rPr lang="en-US" sz="2400" dirty="0"/>
              <a:t>Now, he spends most of his time indoors and keeps missing school days.  He finds it hard to fall asleep, and although he feels tired a lot, doesn’t go to bed until late. His mum has noticed and said he is getting lazy.  Conor isn’t being lazy - he’s just finding it hard to cope with everyday things. </a:t>
            </a:r>
          </a:p>
        </p:txBody>
      </p:sp>
    </p:spTree>
    <p:extLst>
      <p:ext uri="{BB962C8B-B14F-4D97-AF65-F5344CB8AC3E}">
        <p14:creationId xmlns:p14="http://schemas.microsoft.com/office/powerpoint/2010/main" val="327222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B4E52-F725-7628-EF5C-B5599936A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B666A-9EB8-EB70-D7A7-EDD0412056CD}"/>
              </a:ext>
            </a:extLst>
          </p:cNvPr>
          <p:cNvSpPr>
            <a:spLocks noGrp="1"/>
          </p:cNvSpPr>
          <p:nvPr>
            <p:ph type="title"/>
          </p:nvPr>
        </p:nvSpPr>
        <p:spPr>
          <a:xfrm>
            <a:off x="3731612" y="3605378"/>
            <a:ext cx="1579161" cy="657929"/>
          </a:xfrm>
        </p:spPr>
        <p:txBody>
          <a:bodyPr/>
          <a:lstStyle/>
          <a:p>
            <a:r>
              <a:rPr lang="en-US" dirty="0"/>
              <a:t>Conor</a:t>
            </a:r>
          </a:p>
        </p:txBody>
      </p:sp>
      <p:sp>
        <p:nvSpPr>
          <p:cNvPr id="4" name="Content Placeholder 2">
            <a:extLst>
              <a:ext uri="{FF2B5EF4-FFF2-40B4-BE49-F238E27FC236}">
                <a16:creationId xmlns:a16="http://schemas.microsoft.com/office/drawing/2014/main" id="{E9465D33-94CD-5B97-F833-C5D8670BCFA7}"/>
              </a:ext>
            </a:extLst>
          </p:cNvPr>
          <p:cNvSpPr txBox="1">
            <a:spLocks/>
          </p:cNvSpPr>
          <p:nvPr/>
        </p:nvSpPr>
        <p:spPr>
          <a:xfrm>
            <a:off x="697219" y="1364597"/>
            <a:ext cx="2295393"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physical health </a:t>
            </a:r>
          </a:p>
        </p:txBody>
      </p:sp>
      <p:sp>
        <p:nvSpPr>
          <p:cNvPr id="5" name="Content Placeholder 2">
            <a:extLst>
              <a:ext uri="{FF2B5EF4-FFF2-40B4-BE49-F238E27FC236}">
                <a16:creationId xmlns:a16="http://schemas.microsoft.com/office/drawing/2014/main" id="{2128053F-ADDD-CD9D-2570-9B0C8E933D45}"/>
              </a:ext>
            </a:extLst>
          </p:cNvPr>
          <p:cNvSpPr txBox="1">
            <a:spLocks/>
          </p:cNvSpPr>
          <p:nvPr/>
        </p:nvSpPr>
        <p:spPr>
          <a:xfrm>
            <a:off x="5919276" y="3565080"/>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err="1"/>
              <a:t>socialising</a:t>
            </a:r>
            <a:endParaRPr lang="en-US" sz="2200" b="1" dirty="0"/>
          </a:p>
        </p:txBody>
      </p:sp>
      <p:sp>
        <p:nvSpPr>
          <p:cNvPr id="6" name="Content Placeholder 2">
            <a:extLst>
              <a:ext uri="{FF2B5EF4-FFF2-40B4-BE49-F238E27FC236}">
                <a16:creationId xmlns:a16="http://schemas.microsoft.com/office/drawing/2014/main" id="{D4A39D9B-541F-6A0F-6EC7-522E4E82B5C2}"/>
              </a:ext>
            </a:extLst>
          </p:cNvPr>
          <p:cNvSpPr txBox="1">
            <a:spLocks/>
          </p:cNvSpPr>
          <p:nvPr/>
        </p:nvSpPr>
        <p:spPr>
          <a:xfrm>
            <a:off x="1812740" y="3664282"/>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sleep</a:t>
            </a:r>
          </a:p>
        </p:txBody>
      </p:sp>
      <p:sp>
        <p:nvSpPr>
          <p:cNvPr id="7" name="Content Placeholder 2">
            <a:extLst>
              <a:ext uri="{FF2B5EF4-FFF2-40B4-BE49-F238E27FC236}">
                <a16:creationId xmlns:a16="http://schemas.microsoft.com/office/drawing/2014/main" id="{30AFAA5A-AE95-8E99-1C2C-EBDAC624DB63}"/>
              </a:ext>
            </a:extLst>
          </p:cNvPr>
          <p:cNvSpPr txBox="1">
            <a:spLocks/>
          </p:cNvSpPr>
          <p:nvPr/>
        </p:nvSpPr>
        <p:spPr>
          <a:xfrm>
            <a:off x="6487761" y="2571750"/>
            <a:ext cx="1751720"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school</a:t>
            </a:r>
          </a:p>
        </p:txBody>
      </p:sp>
      <p:sp>
        <p:nvSpPr>
          <p:cNvPr id="8" name="Content Placeholder 2">
            <a:extLst>
              <a:ext uri="{FF2B5EF4-FFF2-40B4-BE49-F238E27FC236}">
                <a16:creationId xmlns:a16="http://schemas.microsoft.com/office/drawing/2014/main" id="{D5C86987-05A7-99AA-66E7-E254A76A941D}"/>
              </a:ext>
            </a:extLst>
          </p:cNvPr>
          <p:cNvSpPr txBox="1">
            <a:spLocks/>
          </p:cNvSpPr>
          <p:nvPr/>
        </p:nvSpPr>
        <p:spPr>
          <a:xfrm>
            <a:off x="445478" y="2461710"/>
            <a:ext cx="2068834" cy="540119"/>
          </a:xfrm>
          <a:prstGeom prst="rect">
            <a:avLst/>
          </a:prstGeom>
        </p:spPr>
        <p:txBody>
          <a:bodyPr vert="horz" lIns="91440" tIns="45720" rIns="91440" bIns="45720" rtlCol="0">
            <a:normAutofit fontScale="25000" lnSpcReduction="200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8800" b="1" dirty="0"/>
              <a:t>relationships</a:t>
            </a:r>
            <a:r>
              <a:rPr lang="en-US" sz="2400" dirty="0"/>
              <a:t> </a:t>
            </a:r>
          </a:p>
        </p:txBody>
      </p:sp>
      <p:sp>
        <p:nvSpPr>
          <p:cNvPr id="9" name="Content Placeholder 2">
            <a:extLst>
              <a:ext uri="{FF2B5EF4-FFF2-40B4-BE49-F238E27FC236}">
                <a16:creationId xmlns:a16="http://schemas.microsoft.com/office/drawing/2014/main" id="{3B31240E-EB7A-6BAF-B207-6AA9BE8B8016}"/>
              </a:ext>
            </a:extLst>
          </p:cNvPr>
          <p:cNvSpPr txBox="1">
            <a:spLocks/>
          </p:cNvSpPr>
          <p:nvPr/>
        </p:nvSpPr>
        <p:spPr>
          <a:xfrm>
            <a:off x="6147833" y="1533761"/>
            <a:ext cx="764198"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a:t>
            </a:r>
          </a:p>
        </p:txBody>
      </p:sp>
      <p:cxnSp>
        <p:nvCxnSpPr>
          <p:cNvPr id="11" name="Straight Arrow Connector 10">
            <a:extLst>
              <a:ext uri="{FF2B5EF4-FFF2-40B4-BE49-F238E27FC236}">
                <a16:creationId xmlns:a16="http://schemas.microsoft.com/office/drawing/2014/main" id="{AABC7665-0899-DDEC-594F-AB89BC8D6A61}"/>
              </a:ext>
            </a:extLst>
          </p:cNvPr>
          <p:cNvCxnSpPr>
            <a:cxnSpLocks/>
          </p:cNvCxnSpPr>
          <p:nvPr/>
        </p:nvCxnSpPr>
        <p:spPr>
          <a:xfrm flipH="1">
            <a:off x="2514311" y="2637348"/>
            <a:ext cx="9561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2FC64A-6B84-DC0C-BE51-D0C02CB7CED4}"/>
              </a:ext>
            </a:extLst>
          </p:cNvPr>
          <p:cNvCxnSpPr>
            <a:cxnSpLocks/>
          </p:cNvCxnSpPr>
          <p:nvPr/>
        </p:nvCxnSpPr>
        <p:spPr>
          <a:xfrm flipH="1" flipV="1">
            <a:off x="2863705" y="1835261"/>
            <a:ext cx="704975" cy="35101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020A3B-D482-D129-ADA3-DF03066DA45E}"/>
              </a:ext>
            </a:extLst>
          </p:cNvPr>
          <p:cNvCxnSpPr>
            <a:cxnSpLocks/>
          </p:cNvCxnSpPr>
          <p:nvPr/>
        </p:nvCxnSpPr>
        <p:spPr>
          <a:xfrm flipH="1">
            <a:off x="2854299" y="3188473"/>
            <a:ext cx="723788" cy="50196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D23969-1A80-8E8A-E903-2B176D58EACC}"/>
              </a:ext>
            </a:extLst>
          </p:cNvPr>
          <p:cNvCxnSpPr>
            <a:cxnSpLocks/>
          </p:cNvCxnSpPr>
          <p:nvPr/>
        </p:nvCxnSpPr>
        <p:spPr>
          <a:xfrm flipV="1">
            <a:off x="5119170" y="1838872"/>
            <a:ext cx="769703" cy="45051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B9E8C1-AC90-0361-515D-D3B888B0C769}"/>
              </a:ext>
            </a:extLst>
          </p:cNvPr>
          <p:cNvCxnSpPr>
            <a:cxnSpLocks/>
          </p:cNvCxnSpPr>
          <p:nvPr/>
        </p:nvCxnSpPr>
        <p:spPr>
          <a:xfrm>
            <a:off x="5310773" y="2688535"/>
            <a:ext cx="929268"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DCD9DA-76CA-30F6-189C-0C4D0F5BF42A}"/>
              </a:ext>
            </a:extLst>
          </p:cNvPr>
          <p:cNvCxnSpPr>
            <a:cxnSpLocks/>
          </p:cNvCxnSpPr>
          <p:nvPr/>
        </p:nvCxnSpPr>
        <p:spPr>
          <a:xfrm>
            <a:off x="5119170" y="3186406"/>
            <a:ext cx="707845" cy="50254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3CA4CAE7-1806-99BE-DAD4-F40CDCDB73CF}"/>
              </a:ext>
            </a:extLst>
          </p:cNvPr>
          <p:cNvSpPr txBox="1">
            <a:spLocks/>
          </p:cNvSpPr>
          <p:nvPr/>
        </p:nvSpPr>
        <p:spPr>
          <a:xfrm>
            <a:off x="550938" y="611563"/>
            <a:ext cx="5770349" cy="65792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a:lstStyle>
          <a:p>
            <a:r>
              <a:rPr lang="en-US" sz="3200" dirty="0"/>
              <a:t>How is poor mental health affecting Conor’s life</a:t>
            </a:r>
            <a:r>
              <a:rPr lang="en-US" dirty="0"/>
              <a:t>?</a:t>
            </a:r>
          </a:p>
        </p:txBody>
      </p:sp>
      <p:pic>
        <p:nvPicPr>
          <p:cNvPr id="3" name="Picture 2" descr="A drawing of a face with a person's head&#10;&#10;AI-generated content may be incorrect.">
            <a:extLst>
              <a:ext uri="{FF2B5EF4-FFF2-40B4-BE49-F238E27FC236}">
                <a16:creationId xmlns:a16="http://schemas.microsoft.com/office/drawing/2014/main" id="{9F730A8D-ADDC-7192-B43C-30F62504DF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1041" y="1881721"/>
            <a:ext cx="1390496" cy="1473666"/>
          </a:xfrm>
          <a:prstGeom prst="rect">
            <a:avLst/>
          </a:prstGeom>
        </p:spPr>
      </p:pic>
    </p:spTree>
    <p:extLst>
      <p:ext uri="{BB962C8B-B14F-4D97-AF65-F5344CB8AC3E}">
        <p14:creationId xmlns:p14="http://schemas.microsoft.com/office/powerpoint/2010/main" val="118082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44D9-F7C8-9450-9ABE-C3DAD7DD3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EFC7B-40BD-F4E4-36FD-240C4B5F69F6}"/>
              </a:ext>
            </a:extLst>
          </p:cNvPr>
          <p:cNvSpPr>
            <a:spLocks noGrp="1"/>
          </p:cNvSpPr>
          <p:nvPr>
            <p:ph type="title"/>
          </p:nvPr>
        </p:nvSpPr>
        <p:spPr>
          <a:xfrm>
            <a:off x="496129" y="450263"/>
            <a:ext cx="6487045" cy="657929"/>
          </a:xfrm>
        </p:spPr>
        <p:txBody>
          <a:bodyPr/>
          <a:lstStyle/>
          <a:p>
            <a:r>
              <a:rPr lang="en-US" dirty="0"/>
              <a:t>Kali</a:t>
            </a:r>
          </a:p>
        </p:txBody>
      </p:sp>
      <p:sp>
        <p:nvSpPr>
          <p:cNvPr id="3" name="Content Placeholder 2">
            <a:extLst>
              <a:ext uri="{FF2B5EF4-FFF2-40B4-BE49-F238E27FC236}">
                <a16:creationId xmlns:a16="http://schemas.microsoft.com/office/drawing/2014/main" id="{C1A32630-289A-9BC5-B95C-79DC53D2B626}"/>
              </a:ext>
            </a:extLst>
          </p:cNvPr>
          <p:cNvSpPr>
            <a:spLocks noGrp="1"/>
          </p:cNvSpPr>
          <p:nvPr>
            <p:ph idx="4294967295"/>
          </p:nvPr>
        </p:nvSpPr>
        <p:spPr>
          <a:xfrm>
            <a:off x="496129" y="1385324"/>
            <a:ext cx="7494932" cy="3058847"/>
          </a:xfrm>
        </p:spPr>
        <p:txBody>
          <a:bodyPr>
            <a:normAutofit fontScale="92500" lnSpcReduction="10000"/>
          </a:bodyPr>
          <a:lstStyle/>
          <a:p>
            <a:pPr marL="0" indent="0">
              <a:buNone/>
            </a:pPr>
            <a:r>
              <a:rPr lang="en-US" sz="2400" dirty="0"/>
              <a:t>Kali’s family life used to be so much fun - days out, holidays, and shopping trips.  Now her dad has lost his job and there isn’t the money. Kali’s parents argue a lot, even though they didn’t use to. On top of that, the news stories are full of awful things about the world… and she has exams coming soon too! Kali is worrying so much about the future that it is all she can think about. She can’t sleep because she is up worrying at night, and finds it hard to go out and do things because she is worried about what might happen.</a:t>
            </a:r>
          </a:p>
        </p:txBody>
      </p:sp>
    </p:spTree>
    <p:extLst>
      <p:ext uri="{BB962C8B-B14F-4D97-AF65-F5344CB8AC3E}">
        <p14:creationId xmlns:p14="http://schemas.microsoft.com/office/powerpoint/2010/main" val="277188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FD79-CFF0-1479-10C9-98B8F49D5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07EE1-134B-2E64-1716-056B7C69754D}"/>
              </a:ext>
            </a:extLst>
          </p:cNvPr>
          <p:cNvSpPr>
            <a:spLocks noGrp="1"/>
          </p:cNvSpPr>
          <p:nvPr>
            <p:ph type="title"/>
          </p:nvPr>
        </p:nvSpPr>
        <p:spPr>
          <a:xfrm>
            <a:off x="3969786" y="3425747"/>
            <a:ext cx="1310369" cy="657929"/>
          </a:xfrm>
        </p:spPr>
        <p:txBody>
          <a:bodyPr/>
          <a:lstStyle/>
          <a:p>
            <a:r>
              <a:rPr lang="en-US" dirty="0"/>
              <a:t>Kali </a:t>
            </a:r>
          </a:p>
        </p:txBody>
      </p:sp>
      <p:sp>
        <p:nvSpPr>
          <p:cNvPr id="5" name="Content Placeholder 2">
            <a:extLst>
              <a:ext uri="{FF2B5EF4-FFF2-40B4-BE49-F238E27FC236}">
                <a16:creationId xmlns:a16="http://schemas.microsoft.com/office/drawing/2014/main" id="{AEBA45A0-26A3-D8EA-0B3E-DB04A4ABC96F}"/>
              </a:ext>
            </a:extLst>
          </p:cNvPr>
          <p:cNvSpPr txBox="1">
            <a:spLocks/>
          </p:cNvSpPr>
          <p:nvPr/>
        </p:nvSpPr>
        <p:spPr>
          <a:xfrm>
            <a:off x="5919276" y="3519251"/>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endParaRPr lang="en-US" sz="2400" b="1" dirty="0"/>
          </a:p>
        </p:txBody>
      </p:sp>
      <p:sp>
        <p:nvSpPr>
          <p:cNvPr id="6" name="Content Placeholder 2">
            <a:extLst>
              <a:ext uri="{FF2B5EF4-FFF2-40B4-BE49-F238E27FC236}">
                <a16:creationId xmlns:a16="http://schemas.microsoft.com/office/drawing/2014/main" id="{1AAC1D28-6797-9C01-8A90-18FF1B8636EF}"/>
              </a:ext>
            </a:extLst>
          </p:cNvPr>
          <p:cNvSpPr txBox="1">
            <a:spLocks/>
          </p:cNvSpPr>
          <p:nvPr/>
        </p:nvSpPr>
        <p:spPr>
          <a:xfrm>
            <a:off x="1828817" y="3682755"/>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money</a:t>
            </a:r>
          </a:p>
        </p:txBody>
      </p:sp>
      <p:sp>
        <p:nvSpPr>
          <p:cNvPr id="7" name="Content Placeholder 2">
            <a:extLst>
              <a:ext uri="{FF2B5EF4-FFF2-40B4-BE49-F238E27FC236}">
                <a16:creationId xmlns:a16="http://schemas.microsoft.com/office/drawing/2014/main" id="{AA754AEE-CFB4-342D-766F-870DEACAD35B}"/>
              </a:ext>
            </a:extLst>
          </p:cNvPr>
          <p:cNvSpPr txBox="1">
            <a:spLocks/>
          </p:cNvSpPr>
          <p:nvPr/>
        </p:nvSpPr>
        <p:spPr>
          <a:xfrm>
            <a:off x="6012021" y="2420783"/>
            <a:ext cx="1867637"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news stories</a:t>
            </a:r>
          </a:p>
        </p:txBody>
      </p:sp>
      <p:sp>
        <p:nvSpPr>
          <p:cNvPr id="8" name="Content Placeholder 2">
            <a:extLst>
              <a:ext uri="{FF2B5EF4-FFF2-40B4-BE49-F238E27FC236}">
                <a16:creationId xmlns:a16="http://schemas.microsoft.com/office/drawing/2014/main" id="{348BDDCF-0417-9DF0-C4BC-D83BBE481C83}"/>
              </a:ext>
            </a:extLst>
          </p:cNvPr>
          <p:cNvSpPr txBox="1">
            <a:spLocks/>
          </p:cNvSpPr>
          <p:nvPr/>
        </p:nvSpPr>
        <p:spPr>
          <a:xfrm>
            <a:off x="1404135" y="2438849"/>
            <a:ext cx="1589957"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sleep</a:t>
            </a:r>
            <a:r>
              <a:rPr lang="en-US" sz="2400" dirty="0"/>
              <a:t> </a:t>
            </a:r>
          </a:p>
        </p:txBody>
      </p:sp>
      <p:sp>
        <p:nvSpPr>
          <p:cNvPr id="9" name="Content Placeholder 2">
            <a:extLst>
              <a:ext uri="{FF2B5EF4-FFF2-40B4-BE49-F238E27FC236}">
                <a16:creationId xmlns:a16="http://schemas.microsoft.com/office/drawing/2014/main" id="{AFC5EB33-D5BF-A7A3-E591-DBE817DAA333}"/>
              </a:ext>
            </a:extLst>
          </p:cNvPr>
          <p:cNvSpPr txBox="1">
            <a:spLocks/>
          </p:cNvSpPr>
          <p:nvPr/>
        </p:nvSpPr>
        <p:spPr>
          <a:xfrm>
            <a:off x="5723563" y="1231888"/>
            <a:ext cx="764198"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a:t>
            </a:r>
          </a:p>
        </p:txBody>
      </p:sp>
      <p:cxnSp>
        <p:nvCxnSpPr>
          <p:cNvPr id="11" name="Straight Arrow Connector 10">
            <a:extLst>
              <a:ext uri="{FF2B5EF4-FFF2-40B4-BE49-F238E27FC236}">
                <a16:creationId xmlns:a16="http://schemas.microsoft.com/office/drawing/2014/main" id="{9F2B6741-A758-C1C1-A9D6-88CB992B8D90}"/>
              </a:ext>
            </a:extLst>
          </p:cNvPr>
          <p:cNvCxnSpPr>
            <a:cxnSpLocks/>
          </p:cNvCxnSpPr>
          <p:nvPr/>
        </p:nvCxnSpPr>
        <p:spPr>
          <a:xfrm>
            <a:off x="2647204" y="2661697"/>
            <a:ext cx="823250"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D2EC95-3558-3AF2-F1C8-639675942AA5}"/>
              </a:ext>
            </a:extLst>
          </p:cNvPr>
          <p:cNvCxnSpPr>
            <a:cxnSpLocks/>
          </p:cNvCxnSpPr>
          <p:nvPr/>
        </p:nvCxnSpPr>
        <p:spPr>
          <a:xfrm>
            <a:off x="2938412" y="1730416"/>
            <a:ext cx="750052" cy="3336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1E97BC-B1AC-A983-8649-C1D31A4D2BED}"/>
              </a:ext>
            </a:extLst>
          </p:cNvPr>
          <p:cNvCxnSpPr>
            <a:cxnSpLocks/>
          </p:cNvCxnSpPr>
          <p:nvPr/>
        </p:nvCxnSpPr>
        <p:spPr>
          <a:xfrm flipV="1">
            <a:off x="2938412" y="3143488"/>
            <a:ext cx="601469" cy="5186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42F67D-D333-02AA-3A9E-DA4E6B779E64}"/>
              </a:ext>
            </a:extLst>
          </p:cNvPr>
          <p:cNvCxnSpPr>
            <a:cxnSpLocks/>
          </p:cNvCxnSpPr>
          <p:nvPr/>
        </p:nvCxnSpPr>
        <p:spPr>
          <a:xfrm flipH="1">
            <a:off x="4987504" y="1632678"/>
            <a:ext cx="585302" cy="49506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E008072-80F2-4B7D-2BC1-502913B063EA}"/>
              </a:ext>
            </a:extLst>
          </p:cNvPr>
          <p:cNvCxnSpPr>
            <a:cxnSpLocks/>
          </p:cNvCxnSpPr>
          <p:nvPr/>
        </p:nvCxnSpPr>
        <p:spPr>
          <a:xfrm flipH="1">
            <a:off x="4987504" y="2581638"/>
            <a:ext cx="85328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0BB257-191C-C5E5-B84B-15025C68BE66}"/>
              </a:ext>
            </a:extLst>
          </p:cNvPr>
          <p:cNvCxnSpPr>
            <a:cxnSpLocks/>
          </p:cNvCxnSpPr>
          <p:nvPr/>
        </p:nvCxnSpPr>
        <p:spPr>
          <a:xfrm flipH="1" flipV="1">
            <a:off x="5065488" y="3178169"/>
            <a:ext cx="726429" cy="47943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6356A93-C0EB-1AE0-3F90-301E4B3D2EC9}"/>
              </a:ext>
            </a:extLst>
          </p:cNvPr>
          <p:cNvSpPr txBox="1">
            <a:spLocks/>
          </p:cNvSpPr>
          <p:nvPr/>
        </p:nvSpPr>
        <p:spPr>
          <a:xfrm>
            <a:off x="858741" y="1376403"/>
            <a:ext cx="1995559"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relationships</a:t>
            </a:r>
          </a:p>
        </p:txBody>
      </p:sp>
      <p:sp>
        <p:nvSpPr>
          <p:cNvPr id="15" name="Title 1">
            <a:extLst>
              <a:ext uri="{FF2B5EF4-FFF2-40B4-BE49-F238E27FC236}">
                <a16:creationId xmlns:a16="http://schemas.microsoft.com/office/drawing/2014/main" id="{A5BA326D-CBBD-5B4F-00EC-20E152120C21}"/>
              </a:ext>
            </a:extLst>
          </p:cNvPr>
          <p:cNvSpPr txBox="1">
            <a:spLocks/>
          </p:cNvSpPr>
          <p:nvPr/>
        </p:nvSpPr>
        <p:spPr>
          <a:xfrm>
            <a:off x="447571" y="347244"/>
            <a:ext cx="7909250" cy="65792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a:lstStyle>
          <a:p>
            <a:r>
              <a:rPr lang="en-US" sz="3200" dirty="0"/>
              <a:t>What might be affecting Kali’s mental health? </a:t>
            </a:r>
          </a:p>
        </p:txBody>
      </p:sp>
      <p:sp>
        <p:nvSpPr>
          <p:cNvPr id="20" name="Content Placeholder 2">
            <a:extLst>
              <a:ext uri="{FF2B5EF4-FFF2-40B4-BE49-F238E27FC236}">
                <a16:creationId xmlns:a16="http://schemas.microsoft.com/office/drawing/2014/main" id="{AB081ED6-C6D9-4BBA-6958-7883E799C96A}"/>
              </a:ext>
            </a:extLst>
          </p:cNvPr>
          <p:cNvSpPr txBox="1">
            <a:spLocks/>
          </p:cNvSpPr>
          <p:nvPr/>
        </p:nvSpPr>
        <p:spPr>
          <a:xfrm>
            <a:off x="6040104" y="3662089"/>
            <a:ext cx="2167200"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school (exams)</a:t>
            </a:r>
          </a:p>
        </p:txBody>
      </p:sp>
      <p:pic>
        <p:nvPicPr>
          <p:cNvPr id="3" name="Picture 2" descr="A drawing of a face with a person's head&#10;&#10;AI-generated content may be incorrect.">
            <a:extLst>
              <a:ext uri="{FF2B5EF4-FFF2-40B4-BE49-F238E27FC236}">
                <a16:creationId xmlns:a16="http://schemas.microsoft.com/office/drawing/2014/main" id="{F30B8139-290B-ED9B-44C2-A26610F741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1041" y="1881721"/>
            <a:ext cx="1390496" cy="1473666"/>
          </a:xfrm>
          <a:prstGeom prst="rect">
            <a:avLst/>
          </a:prstGeom>
        </p:spPr>
      </p:pic>
    </p:spTree>
    <p:extLst>
      <p:ext uri="{BB962C8B-B14F-4D97-AF65-F5344CB8AC3E}">
        <p14:creationId xmlns:p14="http://schemas.microsoft.com/office/powerpoint/2010/main" val="387928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2B84-EBC9-D642-B21C-26F494151D93}"/>
              </a:ext>
            </a:extLst>
          </p:cNvPr>
          <p:cNvSpPr>
            <a:spLocks noGrp="1"/>
          </p:cNvSpPr>
          <p:nvPr>
            <p:ph type="title"/>
          </p:nvPr>
        </p:nvSpPr>
        <p:spPr>
          <a:xfrm>
            <a:off x="469625" y="462851"/>
            <a:ext cx="5858387" cy="750429"/>
          </a:xfrm>
        </p:spPr>
        <p:txBody>
          <a:bodyPr/>
          <a:lstStyle/>
          <a:p>
            <a:r>
              <a:rPr lang="en-US" dirty="0"/>
              <a:t>Knowing when to get support</a:t>
            </a:r>
          </a:p>
        </p:txBody>
      </p:sp>
      <p:pic>
        <p:nvPicPr>
          <p:cNvPr id="5" name="Content Placeholder 21">
            <a:extLst>
              <a:ext uri="{FF2B5EF4-FFF2-40B4-BE49-F238E27FC236}">
                <a16:creationId xmlns:a16="http://schemas.microsoft.com/office/drawing/2014/main" id="{3920F5C1-9D78-D24A-AA67-0450B4164FD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96668" y="3665958"/>
            <a:ext cx="2264535" cy="2215474"/>
          </a:xfrm>
          <a:prstGeom prst="rect">
            <a:avLst/>
          </a:prstGeom>
        </p:spPr>
      </p:pic>
      <p:sp>
        <p:nvSpPr>
          <p:cNvPr id="6" name="Content Placeholder 3">
            <a:extLst>
              <a:ext uri="{FF2B5EF4-FFF2-40B4-BE49-F238E27FC236}">
                <a16:creationId xmlns:a16="http://schemas.microsoft.com/office/drawing/2014/main" id="{42B76CC0-4D20-94E0-5462-5EC0708B600E}"/>
              </a:ext>
            </a:extLst>
          </p:cNvPr>
          <p:cNvSpPr>
            <a:spLocks noGrp="1"/>
          </p:cNvSpPr>
          <p:nvPr>
            <p:ph idx="1"/>
          </p:nvPr>
        </p:nvSpPr>
        <p:spPr>
          <a:xfrm>
            <a:off x="469900" y="1312606"/>
            <a:ext cx="6225868" cy="3617202"/>
          </a:xfrm>
        </p:spPr>
        <p:txBody>
          <a:bodyPr>
            <a:normAutofit fontScale="92500" lnSpcReduction="20000"/>
          </a:bodyPr>
          <a:lstStyle/>
          <a:p>
            <a:pPr marL="0" marR="0" lvl="0" indent="0" algn="l" defTabSz="685800" rtl="0" eaLnBrk="1" fontAlgn="auto" latinLnBrk="0" hangingPunct="1">
              <a:lnSpc>
                <a:spcPct val="90000"/>
              </a:lnSpc>
              <a:spcBef>
                <a:spcPts val="0"/>
              </a:spcBef>
              <a:spcAft>
                <a:spcPts val="600"/>
              </a:spcAft>
              <a:buClr>
                <a:srgbClr val="1300C1"/>
              </a:buClr>
              <a:buSzPct val="100000"/>
              <a:buNone/>
              <a:tabLst/>
              <a:defRPr/>
            </a:pP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Everyone can feel sad, worried, </a:t>
            </a:r>
            <a:r>
              <a:rPr kumimoji="0" lang="en-GB" sz="2400" b="0" i="0"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angry </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or fed up at times. But sometimes </a:t>
            </a:r>
            <a:r>
              <a:rPr lang="en-GB" sz="2400" dirty="0">
                <a:latin typeface="Mind Meridian" panose="020B0503030507020204" pitchFamily="34" charset="0"/>
                <a:cs typeface="Mind Meridian" panose="020B0503030507020204" pitchFamily="34" charset="0"/>
              </a:rPr>
              <a:t>we</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 might need more help. </a:t>
            </a:r>
          </a:p>
          <a:p>
            <a:pPr marL="0" marR="0" lvl="0" indent="0" algn="l" defTabSz="685800" rtl="0" eaLnBrk="1" fontAlgn="auto" latinLnBrk="0" hangingPunct="1">
              <a:lnSpc>
                <a:spcPct val="90000"/>
              </a:lnSpc>
              <a:spcBef>
                <a:spcPts val="0"/>
              </a:spcBef>
              <a:spcAft>
                <a:spcPts val="600"/>
              </a:spcAft>
              <a:buClr>
                <a:srgbClr val="1300C1"/>
              </a:buClr>
              <a:buSzPct val="100000"/>
              <a:buNone/>
              <a:tabLst/>
              <a:defRPr/>
            </a:pPr>
            <a:endPar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endParaRPr>
          </a:p>
          <a:p>
            <a:pPr marL="0" marR="0" lvl="0" indent="0" algn="l" defTabSz="685800" rtl="0" eaLnBrk="1" fontAlgn="auto" latinLnBrk="0" hangingPunct="1">
              <a:lnSpc>
                <a:spcPct val="90000"/>
              </a:lnSpc>
              <a:spcBef>
                <a:spcPts val="0"/>
              </a:spcBef>
              <a:spcAft>
                <a:spcPts val="600"/>
              </a:spcAft>
              <a:buClr>
                <a:srgbClr val="1300C1"/>
              </a:buClr>
              <a:buSzPct val="100000"/>
              <a:buNone/>
              <a:tabLst/>
              <a:defRPr/>
            </a:pP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For example, if the feelings:</a:t>
            </a:r>
          </a:p>
          <a:p>
            <a:pPr marL="268288" marR="0" lvl="0" indent="-268288" algn="l" defTabSz="6858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defRPr/>
            </a:pPr>
            <a:r>
              <a:rPr lang="en-GB" sz="2400" dirty="0">
                <a:latin typeface="Mind Meridian" panose="020B0503030507020204" pitchFamily="34" charset="0"/>
                <a:cs typeface="Mind Meridian" panose="020B0503030507020204" pitchFamily="34" charset="0"/>
              </a:rPr>
              <a:t>h</a:t>
            </a:r>
            <a:r>
              <a:rPr kumimoji="0" lang="en-GB" sz="2400" b="0" i="0" u="none" strike="noStrike" kern="1200" cap="none" spc="0" normalizeH="0" baseline="0" noProof="0" dirty="0" err="1">
                <a:ln>
                  <a:noFill/>
                </a:ln>
                <a:effectLst/>
                <a:uLnTx/>
                <a:uFillTx/>
                <a:latin typeface="Mind Meridian" panose="020B0503030507020204" pitchFamily="34" charset="0"/>
                <a:cs typeface="Mind Meridian" panose="020B0503030507020204" pitchFamily="34" charset="0"/>
              </a:rPr>
              <a:t>ave</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 lasted for a while</a:t>
            </a:r>
          </a:p>
          <a:p>
            <a:pPr marL="268288" marR="0" lvl="0" indent="-268288" algn="l" defTabSz="6858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defRPr/>
            </a:pPr>
            <a:r>
              <a:rPr lang="en-GB" sz="2400" dirty="0">
                <a:latin typeface="Mind Meridian" panose="020B0503030507020204" pitchFamily="34" charset="0"/>
                <a:cs typeface="Mind Meridian" panose="020B0503030507020204" pitchFamily="34" charset="0"/>
              </a:rPr>
              <a:t>a</a:t>
            </a:r>
            <a:r>
              <a:rPr kumimoji="0" lang="en-GB" sz="2400" b="0" i="0" u="none" strike="noStrike" kern="1200" cap="none" spc="0" normalizeH="0" baseline="0" noProof="0" dirty="0" err="1">
                <a:ln>
                  <a:noFill/>
                </a:ln>
                <a:effectLst/>
                <a:uLnTx/>
                <a:uFillTx/>
                <a:latin typeface="Mind Meridian" panose="020B0503030507020204" pitchFamily="34" charset="0"/>
                <a:cs typeface="Mind Meridian" panose="020B0503030507020204" pitchFamily="34" charset="0"/>
              </a:rPr>
              <a:t>ffect</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 us most days</a:t>
            </a:r>
          </a:p>
          <a:p>
            <a:pPr marL="268288" marR="0" lvl="0" indent="-268288" algn="l" defTabSz="6858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defRPr/>
            </a:pPr>
            <a:r>
              <a:rPr lang="en-GB" sz="2400" dirty="0">
                <a:latin typeface="Mind Meridian" panose="020B0503030507020204" pitchFamily="34" charset="0"/>
                <a:cs typeface="Mind Meridian" panose="020B0503030507020204" pitchFamily="34" charset="0"/>
              </a:rPr>
              <a:t>s</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top </a:t>
            </a:r>
            <a:r>
              <a:rPr lang="en-GB" sz="2400" dirty="0">
                <a:latin typeface="Mind Meridian" panose="020B0503030507020204" pitchFamily="34" charset="0"/>
                <a:cs typeface="Mind Meridian" panose="020B0503030507020204" pitchFamily="34" charset="0"/>
              </a:rPr>
              <a:t>us</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 from doing the things we enjoy</a:t>
            </a:r>
          </a:p>
          <a:p>
            <a:pPr marL="268288" marR="0" lvl="0" indent="-268288" algn="l" defTabSz="6858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defRPr/>
            </a:pPr>
            <a:r>
              <a:rPr lang="en-GB" sz="2400" dirty="0">
                <a:latin typeface="Mind Meridian" panose="020B0503030507020204" pitchFamily="34" charset="0"/>
                <a:cs typeface="Mind Meridian" panose="020B0503030507020204" pitchFamily="34" charset="0"/>
              </a:rPr>
              <a:t>m</a:t>
            </a:r>
            <a:r>
              <a:rPr kumimoji="0" lang="en-GB" sz="2400" b="0" i="0" u="none" strike="noStrike" kern="1200" cap="none" spc="0" normalizeH="0" baseline="0" noProof="0" dirty="0" err="1">
                <a:ln>
                  <a:noFill/>
                </a:ln>
                <a:effectLst/>
                <a:uLnTx/>
                <a:uFillTx/>
                <a:latin typeface="Mind Meridian" panose="020B0503030507020204" pitchFamily="34" charset="0"/>
                <a:cs typeface="Mind Meridian" panose="020B0503030507020204" pitchFamily="34" charset="0"/>
              </a:rPr>
              <a:t>ake</a:t>
            </a:r>
            <a:r>
              <a:rPr kumimoji="0" lang="en-GB" sz="2400" b="0"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 us feel like we can't cope.</a:t>
            </a:r>
          </a:p>
          <a:p>
            <a:pPr marL="268288" marR="0" lvl="0" indent="-268288" algn="l" defTabSz="685800" rtl="0" eaLnBrk="1" fontAlgn="auto" latinLnBrk="0" hangingPunct="1">
              <a:lnSpc>
                <a:spcPct val="90000"/>
              </a:lnSpc>
              <a:spcBef>
                <a:spcPts val="0"/>
              </a:spcBef>
              <a:spcAft>
                <a:spcPts val="600"/>
              </a:spcAft>
              <a:buClr>
                <a:srgbClr val="1300C1"/>
              </a:buClr>
              <a:buSzPct val="100000"/>
              <a:buFont typeface="Arial" panose="020B0604020202020204" pitchFamily="34" charset="0"/>
              <a:buChar char="•"/>
              <a:tabLst/>
              <a:defRPr/>
            </a:pPr>
            <a:endParaRPr lang="en-GB" sz="2400" b="1" dirty="0">
              <a:latin typeface="Mind Meridian" panose="020B0503030507020204" pitchFamily="34" charset="0"/>
              <a:cs typeface="Mind Meridian" panose="020B0503030507020204" pitchFamily="34" charset="0"/>
            </a:endParaRPr>
          </a:p>
          <a:p>
            <a:pPr marL="0" marR="0" lvl="0" indent="0" algn="l" defTabSz="685800" rtl="0" eaLnBrk="1" fontAlgn="auto" latinLnBrk="0" hangingPunct="1">
              <a:lnSpc>
                <a:spcPct val="90000"/>
              </a:lnSpc>
              <a:spcBef>
                <a:spcPts val="0"/>
              </a:spcBef>
              <a:spcAft>
                <a:spcPts val="600"/>
              </a:spcAft>
              <a:buClr>
                <a:srgbClr val="1300C1"/>
              </a:buClr>
              <a:buSzPct val="100000"/>
              <a:buNone/>
              <a:tabLst/>
              <a:defRPr/>
            </a:pPr>
            <a:r>
              <a:rPr lang="en-GB" sz="2400" b="1" dirty="0">
                <a:latin typeface="Mind Meridian" panose="020B0503030507020204" pitchFamily="34" charset="0"/>
                <a:cs typeface="Mind Meridian" panose="020B0503030507020204" pitchFamily="34" charset="0"/>
              </a:rPr>
              <a:t>You do not have </a:t>
            </a:r>
            <a:r>
              <a:rPr kumimoji="0" lang="en-GB" sz="2400" b="1" i="0" u="none" strike="noStrike" kern="1200" cap="none" spc="0" normalizeH="0" baseline="0" noProof="0" dirty="0">
                <a:ln>
                  <a:noFill/>
                </a:ln>
                <a:effectLst/>
                <a:uLnTx/>
                <a:uFillTx/>
                <a:latin typeface="Mind Meridian" panose="020B0503030507020204" pitchFamily="34" charset="0"/>
                <a:cs typeface="Mind Meridian" panose="020B0503030507020204" pitchFamily="34" charset="0"/>
              </a:rPr>
              <a:t>to wait for things to get worse to ask for support!</a:t>
            </a:r>
          </a:p>
        </p:txBody>
      </p:sp>
      <p:pic>
        <p:nvPicPr>
          <p:cNvPr id="13" name="Picture Placeholder 12" descr="A group of people walking on a sidewalk&#10;&#10;AI-generated content may be incorrect.">
            <a:extLst>
              <a:ext uri="{FF2B5EF4-FFF2-40B4-BE49-F238E27FC236}">
                <a16:creationId xmlns:a16="http://schemas.microsoft.com/office/drawing/2014/main" id="{F550882A-E879-D959-4580-BF6EA55413D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6770750" y="-1"/>
            <a:ext cx="2373250" cy="5143501"/>
          </a:xfrm>
        </p:spPr>
      </p:pic>
    </p:spTree>
    <p:extLst>
      <p:ext uri="{BB962C8B-B14F-4D97-AF65-F5344CB8AC3E}">
        <p14:creationId xmlns:p14="http://schemas.microsoft.com/office/powerpoint/2010/main" val="388559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B7D011-2CF2-A02F-BFA4-FBCA5C4F455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9900" y="2345021"/>
            <a:ext cx="5857875" cy="1418658"/>
          </a:xfrm>
          <a:prstGeom prst="rect">
            <a:avLst/>
          </a:prstGeom>
        </p:spPr>
      </p:pic>
      <p:pic>
        <p:nvPicPr>
          <p:cNvPr id="3" name="Picture Placeholder 2" descr="Two men in blue shirts&#10;&#10;AI-generated content may be incorrect.">
            <a:extLst>
              <a:ext uri="{FF2B5EF4-FFF2-40B4-BE49-F238E27FC236}">
                <a16:creationId xmlns:a16="http://schemas.microsoft.com/office/drawing/2014/main" id="{A7486649-0C2D-4C28-309B-DAFD6644C44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6896669" y="0"/>
            <a:ext cx="2247331" cy="5143500"/>
          </a:xfrm>
        </p:spPr>
      </p:pic>
      <p:sp>
        <p:nvSpPr>
          <p:cNvPr id="6" name="Title 1">
            <a:extLst>
              <a:ext uri="{FF2B5EF4-FFF2-40B4-BE49-F238E27FC236}">
                <a16:creationId xmlns:a16="http://schemas.microsoft.com/office/drawing/2014/main" id="{655C8A3D-B57D-858A-7923-7F5A11669F33}"/>
              </a:ext>
            </a:extLst>
          </p:cNvPr>
          <p:cNvSpPr>
            <a:spLocks noGrp="1"/>
          </p:cNvSpPr>
          <p:nvPr>
            <p:ph type="title"/>
          </p:nvPr>
        </p:nvSpPr>
        <p:spPr>
          <a:xfrm>
            <a:off x="676740" y="1770346"/>
            <a:ext cx="5857875" cy="1149350"/>
          </a:xfrm>
        </p:spPr>
        <p:txBody>
          <a:bodyPr/>
          <a:lstStyle/>
          <a:p>
            <a:r>
              <a:rPr lang="en-US" dirty="0"/>
              <a:t>Why might we find it hard to ask for support? </a:t>
            </a:r>
          </a:p>
        </p:txBody>
      </p:sp>
    </p:spTree>
    <p:extLst>
      <p:ext uri="{BB962C8B-B14F-4D97-AF65-F5344CB8AC3E}">
        <p14:creationId xmlns:p14="http://schemas.microsoft.com/office/powerpoint/2010/main" val="384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2A6AAA-1720-5F2E-6208-6AA5BC364796}"/>
              </a:ext>
            </a:extLst>
          </p:cNvPr>
          <p:cNvSpPr>
            <a:spLocks noGrp="1"/>
          </p:cNvSpPr>
          <p:nvPr>
            <p:ph type="title"/>
          </p:nvPr>
        </p:nvSpPr>
        <p:spPr>
          <a:xfrm>
            <a:off x="472258" y="547137"/>
            <a:ext cx="6619422" cy="750429"/>
          </a:xfrm>
        </p:spPr>
        <p:txBody>
          <a:bodyPr/>
          <a:lstStyle/>
          <a:p>
            <a:r>
              <a:rPr lang="en-US" sz="3200" dirty="0"/>
              <a:t>What might we find it hard to ask for support? </a:t>
            </a:r>
          </a:p>
        </p:txBody>
      </p:sp>
      <p:sp>
        <p:nvSpPr>
          <p:cNvPr id="10" name="Content Placeholder 3">
            <a:extLst>
              <a:ext uri="{FF2B5EF4-FFF2-40B4-BE49-F238E27FC236}">
                <a16:creationId xmlns:a16="http://schemas.microsoft.com/office/drawing/2014/main" id="{4E3DB179-ADA3-51D7-C8F3-3C8F1956D0B0}"/>
              </a:ext>
            </a:extLst>
          </p:cNvPr>
          <p:cNvSpPr>
            <a:spLocks noGrp="1"/>
          </p:cNvSpPr>
          <p:nvPr>
            <p:ph sz="half" idx="2"/>
          </p:nvPr>
        </p:nvSpPr>
        <p:spPr>
          <a:xfrm>
            <a:off x="591526" y="1490051"/>
            <a:ext cx="7892516" cy="3225072"/>
          </a:xfrm>
        </p:spPr>
        <p:txBody>
          <a:bodyPr>
            <a:normAutofit lnSpcReduction="10000"/>
          </a:bodyPr>
          <a:lstStyle/>
          <a:p>
            <a:pPr marL="0" indent="0" algn="l">
              <a:buNone/>
            </a:pPr>
            <a:r>
              <a:rPr lang="en-GB" sz="2600" b="1" i="0" dirty="0">
                <a:effectLst/>
                <a:latin typeface="Mind Meridian" panose="020B0803030507020204"/>
              </a:rPr>
              <a:t>For example:</a:t>
            </a:r>
          </a:p>
          <a:p>
            <a:pPr algn="l"/>
            <a:r>
              <a:rPr lang="en-GB" sz="2600" b="0" i="0" dirty="0">
                <a:effectLst/>
                <a:latin typeface="Mind Meridian" panose="020B0803030507020204"/>
              </a:rPr>
              <a:t>It might feel awkward to talk about.</a:t>
            </a:r>
          </a:p>
          <a:p>
            <a:pPr algn="l"/>
            <a:r>
              <a:rPr lang="en-GB" sz="2600" b="0" i="0" dirty="0">
                <a:effectLst/>
                <a:latin typeface="Mind Meridian" panose="020B0803030507020204"/>
              </a:rPr>
              <a:t>We might not know where to start</a:t>
            </a:r>
            <a:r>
              <a:rPr lang="en-GB" sz="2600" dirty="0">
                <a:latin typeface="Mind Meridian" panose="020B0803030507020204"/>
              </a:rPr>
              <a:t>, or don’t know what to say.</a:t>
            </a:r>
            <a:r>
              <a:rPr lang="en-GB" sz="2600" b="0" i="0" dirty="0">
                <a:effectLst/>
                <a:latin typeface="Mind Meridian" panose="020B0803030507020204"/>
              </a:rPr>
              <a:t> </a:t>
            </a:r>
          </a:p>
          <a:p>
            <a:pPr algn="l"/>
            <a:r>
              <a:rPr lang="en-GB" sz="2600" b="0" i="0" dirty="0">
                <a:effectLst/>
                <a:latin typeface="Mind Meridian" panose="020B0803030507020204"/>
              </a:rPr>
              <a:t>We might feel nervous about telling someone.  </a:t>
            </a:r>
          </a:p>
          <a:p>
            <a:pPr algn="l"/>
            <a:r>
              <a:rPr lang="en-GB" sz="2600" dirty="0">
                <a:latin typeface="Mind Meridian" panose="020B0803030507020204"/>
              </a:rPr>
              <a:t>Feeling like no-one or nothing can help them. </a:t>
            </a:r>
          </a:p>
          <a:p>
            <a:pPr algn="l"/>
            <a:r>
              <a:rPr lang="en-GB" sz="2600" b="0" i="0" dirty="0">
                <a:effectLst/>
                <a:latin typeface="Mind Meridian" panose="020B0803030507020204"/>
              </a:rPr>
              <a:t>Not knowing who </a:t>
            </a:r>
            <a:r>
              <a:rPr lang="en-GB" sz="2600" dirty="0">
                <a:latin typeface="Mind Meridian" panose="020B0803030507020204"/>
              </a:rPr>
              <a:t>to talk to. </a:t>
            </a:r>
          </a:p>
          <a:p>
            <a:pPr algn="l"/>
            <a:r>
              <a:rPr lang="en-GB" sz="2600" b="0" i="0" dirty="0">
                <a:effectLst/>
                <a:latin typeface="Mind Meridian" panose="020B0803030507020204"/>
              </a:rPr>
              <a:t>Worr</a:t>
            </a:r>
            <a:r>
              <a:rPr lang="en-GB" sz="2600" dirty="0">
                <a:latin typeface="Mind Meridian" panose="020B0803030507020204"/>
              </a:rPr>
              <a:t>ied</a:t>
            </a:r>
            <a:r>
              <a:rPr lang="en-GB" sz="2600" b="0" i="0" dirty="0">
                <a:effectLst/>
                <a:latin typeface="Mind Meridian" panose="020B0803030507020204"/>
              </a:rPr>
              <a:t> about other people’s reactions. </a:t>
            </a:r>
          </a:p>
        </p:txBody>
      </p:sp>
    </p:spTree>
    <p:extLst>
      <p:ext uri="{BB962C8B-B14F-4D97-AF65-F5344CB8AC3E}">
        <p14:creationId xmlns:p14="http://schemas.microsoft.com/office/powerpoint/2010/main" val="53591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A789-C875-4CE8-D2D3-442E45D6109A}"/>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59E967-0CB7-7555-55CD-3E8A28B7EAD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9900" y="2345021"/>
            <a:ext cx="5857875" cy="1418658"/>
          </a:xfrm>
          <a:prstGeom prst="rect">
            <a:avLst/>
          </a:prstGeom>
        </p:spPr>
      </p:pic>
      <p:pic>
        <p:nvPicPr>
          <p:cNvPr id="3" name="Picture Placeholder 2" descr="A person wearing headphones&#10;&#10;AI-generated content may be incorrect.">
            <a:extLst>
              <a:ext uri="{FF2B5EF4-FFF2-40B4-BE49-F238E27FC236}">
                <a16:creationId xmlns:a16="http://schemas.microsoft.com/office/drawing/2014/main" id="{3125F61A-9566-3397-E8EB-0EB11A38884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6896669" y="0"/>
            <a:ext cx="2247331" cy="5143500"/>
          </a:xfrm>
        </p:spPr>
      </p:pic>
      <p:pic>
        <p:nvPicPr>
          <p:cNvPr id="7" name="Picture 6">
            <a:extLst>
              <a:ext uri="{FF2B5EF4-FFF2-40B4-BE49-F238E27FC236}">
                <a16:creationId xmlns:a16="http://schemas.microsoft.com/office/drawing/2014/main" id="{799D8DE6-2ACB-624D-A352-83C68F7FC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534615" y="3323064"/>
            <a:ext cx="2609384" cy="1820436"/>
          </a:xfrm>
          <a:prstGeom prst="rect">
            <a:avLst/>
          </a:prstGeom>
        </p:spPr>
      </p:pic>
      <p:sp>
        <p:nvSpPr>
          <p:cNvPr id="6" name="Title 1">
            <a:extLst>
              <a:ext uri="{FF2B5EF4-FFF2-40B4-BE49-F238E27FC236}">
                <a16:creationId xmlns:a16="http://schemas.microsoft.com/office/drawing/2014/main" id="{C8C0CAD5-167A-EEE7-21A8-0CEAAEB1E725}"/>
              </a:ext>
            </a:extLst>
          </p:cNvPr>
          <p:cNvSpPr>
            <a:spLocks noGrp="1"/>
          </p:cNvSpPr>
          <p:nvPr>
            <p:ph type="title"/>
          </p:nvPr>
        </p:nvSpPr>
        <p:spPr>
          <a:xfrm>
            <a:off x="676740" y="1770346"/>
            <a:ext cx="5857875" cy="1149350"/>
          </a:xfrm>
        </p:spPr>
        <p:txBody>
          <a:bodyPr/>
          <a:lstStyle/>
          <a:p>
            <a:r>
              <a:rPr lang="en-GB" dirty="0"/>
              <a:t>What could help us ask for support? </a:t>
            </a:r>
            <a:endParaRPr lang="en-US" dirty="0"/>
          </a:p>
        </p:txBody>
      </p:sp>
    </p:spTree>
    <p:extLst>
      <p:ext uri="{BB962C8B-B14F-4D97-AF65-F5344CB8AC3E}">
        <p14:creationId xmlns:p14="http://schemas.microsoft.com/office/powerpoint/2010/main" val="346796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744E-1A7F-A649-9212-CB40B871822B}"/>
              </a:ext>
            </a:extLst>
          </p:cNvPr>
          <p:cNvSpPr>
            <a:spLocks noGrp="1"/>
          </p:cNvSpPr>
          <p:nvPr>
            <p:ph type="title"/>
          </p:nvPr>
        </p:nvSpPr>
        <p:spPr>
          <a:xfrm>
            <a:off x="365759" y="653611"/>
            <a:ext cx="3836561" cy="627926"/>
          </a:xfrm>
        </p:spPr>
        <p:txBody>
          <a:bodyPr/>
          <a:lstStyle/>
          <a:p>
            <a:r>
              <a:rPr lang="en-US" dirty="0"/>
              <a:t>No mind left behind</a:t>
            </a:r>
          </a:p>
        </p:txBody>
      </p:sp>
      <p:pic>
        <p:nvPicPr>
          <p:cNvPr id="6" name="Picture Placeholder 5" descr="A blue and white poster&#10;&#10;AI-generated content may be incorrect.">
            <a:extLst>
              <a:ext uri="{FF2B5EF4-FFF2-40B4-BE49-F238E27FC236}">
                <a16:creationId xmlns:a16="http://schemas.microsoft.com/office/drawing/2014/main" id="{D3F4420A-514A-407F-5332-8F8D63D05BD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2">
            <a:extLst>
              <a:ext uri="{FF2B5EF4-FFF2-40B4-BE49-F238E27FC236}">
                <a16:creationId xmlns:a16="http://schemas.microsoft.com/office/drawing/2014/main" id="{5538B7FF-C047-E2B0-CA98-D36BE700E6C2}"/>
              </a:ext>
            </a:extLst>
          </p:cNvPr>
          <p:cNvSpPr txBox="1">
            <a:spLocks/>
          </p:cNvSpPr>
          <p:nvPr/>
        </p:nvSpPr>
        <p:spPr>
          <a:xfrm>
            <a:off x="377069" y="1470625"/>
            <a:ext cx="4206239" cy="3665550"/>
          </a:xfrm>
          <a:prstGeom prst="rect">
            <a:avLst/>
          </a:prstGeom>
        </p:spPr>
        <p:txBody>
          <a:bodyPr vert="horz" lIns="91440" tIns="45720" rIns="91440" bIns="45720" rtlCol="0" anchor="b">
            <a:normAutofit lnSpcReduction="10000"/>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Mind is a charity who work to make sure everybody can get the support they need.</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a:buClr>
                <a:srgbClr val="1300C1"/>
              </a:buClr>
              <a:defRPr/>
            </a:pPr>
            <a:r>
              <a:rPr lang="en-US" sz="2400" dirty="0">
                <a:solidFill>
                  <a:srgbClr val="000000"/>
                </a:solidFill>
              </a:rPr>
              <a:t>Information and advice for young people aged 11-18.</a:t>
            </a:r>
          </a:p>
          <a:p>
            <a:pPr>
              <a:buClr>
                <a:srgbClr val="1300C1"/>
              </a:buClr>
              <a:defRPr/>
            </a:pPr>
            <a:r>
              <a:rPr lang="en-US" sz="2400" b="1" dirty="0">
                <a:solidFill>
                  <a:srgbClr val="000000"/>
                </a:solidFill>
                <a:hlinkClick r:id="rId4"/>
              </a:rPr>
              <a:t>www.mind.org.uk/for-young-people/</a:t>
            </a:r>
            <a:endParaRPr lang="en-US" sz="2400" b="1"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lang="en-US" sz="2400"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lang="en-US" sz="2400" dirty="0">
              <a:solidFill>
                <a:srgbClr val="000000"/>
              </a:solidFill>
            </a:endParaRPr>
          </a:p>
          <a:p>
            <a:pPr marL="7938"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1800" b="0" i="0" u="none" strike="noStrike" kern="1200" cap="none" spc="0" normalizeH="0" baseline="0" noProof="0" dirty="0">
              <a:ln>
                <a:noFill/>
              </a:ln>
              <a:solidFill>
                <a:srgbClr val="1300C1"/>
              </a:solidFill>
              <a:effectLst/>
              <a:uLnTx/>
              <a:uFillTx/>
              <a:latin typeface="Mind Meridian" panose="020B0803030507020204" pitchFamily="34" charset="77"/>
              <a:ea typeface="+mn-ea"/>
            </a:endParaRPr>
          </a:p>
        </p:txBody>
      </p:sp>
    </p:spTree>
    <p:extLst>
      <p:ext uri="{BB962C8B-B14F-4D97-AF65-F5344CB8AC3E}">
        <p14:creationId xmlns:p14="http://schemas.microsoft.com/office/powerpoint/2010/main" val="41171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094B-2F10-2002-46B5-B109A1AC0CD5}"/>
              </a:ext>
            </a:extLst>
          </p:cNvPr>
          <p:cNvSpPr>
            <a:spLocks noGrp="1"/>
          </p:cNvSpPr>
          <p:nvPr>
            <p:ph type="title"/>
          </p:nvPr>
        </p:nvSpPr>
        <p:spPr>
          <a:xfrm>
            <a:off x="484067" y="314820"/>
            <a:ext cx="5360142" cy="994172"/>
          </a:xfrm>
        </p:spPr>
        <p:txBody>
          <a:bodyPr/>
          <a:lstStyle/>
          <a:p>
            <a:r>
              <a:rPr lang="en-GB" sz="3400" dirty="0"/>
              <a:t>What could help us ask for support? </a:t>
            </a:r>
          </a:p>
        </p:txBody>
      </p:sp>
      <p:sp>
        <p:nvSpPr>
          <p:cNvPr id="7" name="Content Placeholder 3">
            <a:extLst>
              <a:ext uri="{FF2B5EF4-FFF2-40B4-BE49-F238E27FC236}">
                <a16:creationId xmlns:a16="http://schemas.microsoft.com/office/drawing/2014/main" id="{6A051AC1-8BAF-0256-203C-87EFF7C3A69B}"/>
              </a:ext>
            </a:extLst>
          </p:cNvPr>
          <p:cNvSpPr>
            <a:spLocks noGrp="1"/>
          </p:cNvSpPr>
          <p:nvPr>
            <p:ph sz="half" idx="2"/>
          </p:nvPr>
        </p:nvSpPr>
        <p:spPr>
          <a:xfrm>
            <a:off x="555629" y="1353728"/>
            <a:ext cx="8445248" cy="3313099"/>
          </a:xfrm>
        </p:spPr>
        <p:txBody>
          <a:bodyPr>
            <a:normAutofit fontScale="92500" lnSpcReduction="10000"/>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GB" sz="2400" b="1" i="0" u="none" strike="noStrike" kern="1200" cap="none" spc="0" normalizeH="0" baseline="0" noProof="0" dirty="0">
                <a:ln>
                  <a:noFill/>
                </a:ln>
                <a:solidFill>
                  <a:srgbClr val="000000"/>
                </a:solidFill>
                <a:effectLst/>
                <a:uLnTx/>
                <a:uFillTx/>
                <a:latin typeface="Mind Meridian" panose="020B0803030507020204"/>
                <a:ea typeface="+mn-ea"/>
              </a:rPr>
              <a:t>For example:</a:t>
            </a:r>
            <a:endParaRPr lang="en-GB" sz="2400" b="0" i="0" dirty="0">
              <a:effectLst/>
              <a:latin typeface="Mind Meridian" panose="020B0803030507020204"/>
            </a:endParaRPr>
          </a:p>
          <a:p>
            <a:r>
              <a:rPr lang="en-GB" sz="2400" dirty="0">
                <a:latin typeface="Mind Meridian" panose="020B0803030507020204"/>
              </a:rPr>
              <a:t>If talking about mental health was part of our everyday conversations. </a:t>
            </a:r>
          </a:p>
          <a:p>
            <a:pPr algn="l"/>
            <a:r>
              <a:rPr lang="en-GB" sz="2400" b="0" i="0" dirty="0">
                <a:effectLst/>
                <a:latin typeface="Mind Meridian" panose="020B0803030507020204"/>
              </a:rPr>
              <a:t>Talking to people who care about </a:t>
            </a:r>
            <a:r>
              <a:rPr lang="en-GB" sz="2400" dirty="0">
                <a:latin typeface="Mind Meridian" panose="020B0803030507020204"/>
              </a:rPr>
              <a:t>you</a:t>
            </a:r>
            <a:r>
              <a:rPr lang="en-GB" sz="2400" b="0" i="0" dirty="0">
                <a:effectLst/>
                <a:latin typeface="Mind Meridian" panose="020B0803030507020204"/>
              </a:rPr>
              <a:t>.*</a:t>
            </a:r>
          </a:p>
          <a:p>
            <a:r>
              <a:rPr lang="en-GB" sz="2400" dirty="0">
                <a:latin typeface="Mind Meridian" panose="020B0803030507020204"/>
              </a:rPr>
              <a:t>Finding a good time and place to talk. </a:t>
            </a:r>
          </a:p>
          <a:p>
            <a:r>
              <a:rPr lang="en-GB" sz="2400" dirty="0">
                <a:latin typeface="Mind Meridian" panose="020B0803030507020204"/>
              </a:rPr>
              <a:t>Talking on the phone, video, voice note, or text / messaging.</a:t>
            </a:r>
          </a:p>
          <a:p>
            <a:r>
              <a:rPr lang="en-GB" sz="2400" dirty="0">
                <a:latin typeface="Mind Meridian" panose="020B0803030507020204"/>
              </a:rPr>
              <a:t>If not ready to talk yet, writing or drawing. </a:t>
            </a:r>
          </a:p>
          <a:p>
            <a:pPr algn="l"/>
            <a:r>
              <a:rPr lang="en-GB" sz="2400" dirty="0">
                <a:latin typeface="Mind Meridian" panose="020B0803030507020204"/>
              </a:rPr>
              <a:t>Feeling listened to and understood. </a:t>
            </a:r>
          </a:p>
          <a:p>
            <a:pPr algn="l"/>
            <a:r>
              <a:rPr lang="en-GB" sz="2400" dirty="0">
                <a:latin typeface="Mind Meridian" panose="020B0803030507020204"/>
              </a:rPr>
              <a:t>Online info and advice </a:t>
            </a:r>
            <a:r>
              <a:rPr lang="en-GB" sz="2400" dirty="0">
                <a:latin typeface="Mind Meridian" panose="020B0803030507020204"/>
                <a:hlinkClick r:id="rId3"/>
              </a:rPr>
              <a:t>www.mind.org.uk/for-young-people</a:t>
            </a:r>
            <a:r>
              <a:rPr lang="en-GB" sz="2400" dirty="0">
                <a:latin typeface="Mind Meridian" panose="020B0803030507020204"/>
              </a:rPr>
              <a:t> </a:t>
            </a:r>
          </a:p>
        </p:txBody>
      </p:sp>
    </p:spTree>
    <p:extLst>
      <p:ext uri="{BB962C8B-B14F-4D97-AF65-F5344CB8AC3E}">
        <p14:creationId xmlns:p14="http://schemas.microsoft.com/office/powerpoint/2010/main" val="326103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36571" y="179700"/>
            <a:ext cx="7029704" cy="783121"/>
          </a:xfrm>
        </p:spPr>
        <p:txBody>
          <a:bodyPr/>
          <a:lstStyle/>
          <a:p>
            <a:r>
              <a:rPr lang="en-US" dirty="0"/>
              <a:t>Online and text support</a:t>
            </a:r>
          </a:p>
        </p:txBody>
      </p:sp>
      <p:sp>
        <p:nvSpPr>
          <p:cNvPr id="5" name="Content Placeholder 2">
            <a:extLst>
              <a:ext uri="{FF2B5EF4-FFF2-40B4-BE49-F238E27FC236}">
                <a16:creationId xmlns:a16="http://schemas.microsoft.com/office/drawing/2014/main" id="{48DA142F-A6E3-0D84-BD3D-84493354D2C8}"/>
              </a:ext>
            </a:extLst>
          </p:cNvPr>
          <p:cNvSpPr txBox="1">
            <a:spLocks/>
          </p:cNvSpPr>
          <p:nvPr/>
        </p:nvSpPr>
        <p:spPr>
          <a:xfrm>
            <a:off x="3004233" y="2011023"/>
            <a:ext cx="4867322" cy="168392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1" i="0" u="none" strike="noStrike" kern="1200" cap="none" spc="0" normalizeH="0" baseline="0" noProof="0" dirty="0">
                <a:ln>
                  <a:noFill/>
                </a:ln>
                <a:solidFill>
                  <a:srgbClr val="000000"/>
                </a:solidFill>
                <a:effectLst/>
                <a:uLnTx/>
                <a:uFillTx/>
                <a:latin typeface="Mind Meridian" panose="020B0803030507020204" pitchFamily="34" charset="77"/>
                <a:ea typeface="+mn-ea"/>
              </a:rPr>
              <a:t>Phone: 0800 1111</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lang="en-US" sz="2400" b="1" dirty="0">
                <a:solidFill>
                  <a:srgbClr val="000000"/>
                </a:solidFill>
                <a:hlinkClick r:id="rId3"/>
              </a:rPr>
              <a:t>www.childline.org.uk</a:t>
            </a:r>
            <a:endParaRPr lang="en-US" sz="2400" b="1" dirty="0">
              <a:solidFill>
                <a:srgbClr val="000000"/>
              </a:solidFill>
            </a:endParaRPr>
          </a:p>
          <a:p>
            <a:pPr>
              <a:buClr>
                <a:srgbClr val="1300C1"/>
              </a:buClr>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Free, confidential, 24-hour, online, text or phone support.</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1"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7938"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1800" b="0" i="0" u="none" strike="noStrike" kern="1200" cap="none" spc="0" normalizeH="0" baseline="0" noProof="0" dirty="0">
              <a:ln>
                <a:noFill/>
              </a:ln>
              <a:solidFill>
                <a:srgbClr val="1300C1"/>
              </a:solidFill>
              <a:effectLst/>
              <a:uLnTx/>
              <a:uFillTx/>
              <a:latin typeface="Mind Meridian" panose="020B0803030507020204" pitchFamily="34" charset="77"/>
              <a:ea typeface="+mn-ea"/>
            </a:endParaRPr>
          </a:p>
        </p:txBody>
      </p:sp>
      <p:pic>
        <p:nvPicPr>
          <p:cNvPr id="6" name="Picture 5">
            <a:extLst>
              <a:ext uri="{FF2B5EF4-FFF2-40B4-BE49-F238E27FC236}">
                <a16:creationId xmlns:a16="http://schemas.microsoft.com/office/drawing/2014/main" id="{44B3DBBE-6EF9-763C-06C5-B84B65FF8C0D}"/>
              </a:ext>
            </a:extLst>
          </p:cNvPr>
          <p:cNvPicPr>
            <a:picLocks noChangeAspect="1"/>
          </p:cNvPicPr>
          <p:nvPr/>
        </p:nvPicPr>
        <p:blipFill>
          <a:blip r:embed="rId4"/>
          <a:stretch>
            <a:fillRect/>
          </a:stretch>
        </p:blipFill>
        <p:spPr>
          <a:xfrm>
            <a:off x="602182" y="3332899"/>
            <a:ext cx="2036005" cy="1177282"/>
          </a:xfrm>
          <a:prstGeom prst="rect">
            <a:avLst/>
          </a:prstGeom>
        </p:spPr>
      </p:pic>
      <p:sp>
        <p:nvSpPr>
          <p:cNvPr id="7" name="Content Placeholder 2">
            <a:extLst>
              <a:ext uri="{FF2B5EF4-FFF2-40B4-BE49-F238E27FC236}">
                <a16:creationId xmlns:a16="http://schemas.microsoft.com/office/drawing/2014/main" id="{E14A6DF3-C10B-A085-6109-FB0D894F5BCA}"/>
              </a:ext>
            </a:extLst>
          </p:cNvPr>
          <p:cNvSpPr txBox="1">
            <a:spLocks/>
          </p:cNvSpPr>
          <p:nvPr/>
        </p:nvSpPr>
        <p:spPr>
          <a:xfrm>
            <a:off x="3004233" y="3441296"/>
            <a:ext cx="5593244" cy="1068885"/>
          </a:xfrm>
          <a:prstGeom prst="rect">
            <a:avLst/>
          </a:prstGeom>
        </p:spPr>
        <p:txBody>
          <a:bodyPr vert="horz" lIns="91440" tIns="45720" rIns="91440" bIns="45720" rtlCol="0" anchor="b">
            <a:normAutofit fontScale="92500"/>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1" i="0" u="none" strike="noStrike" kern="1200" cap="none" spc="0" normalizeH="0" baseline="0" noProof="0" dirty="0">
                <a:ln>
                  <a:noFill/>
                </a:ln>
                <a:solidFill>
                  <a:srgbClr val="000000"/>
                </a:solidFill>
                <a:effectLst/>
                <a:uLnTx/>
                <a:uFillTx/>
                <a:latin typeface="Mind Meridian" panose="020B0803030507020204" pitchFamily="34" charset="77"/>
                <a:ea typeface="+mn-ea"/>
              </a:rPr>
              <a:t>Text ‘SHOUT’ to 85258</a:t>
            </a: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Free, confidential, 24-hour, text support.</a:t>
            </a:r>
          </a:p>
          <a:p>
            <a:pPr marL="7938"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1800" b="0" i="0" u="none" strike="noStrike" kern="1200" cap="none" spc="0" normalizeH="0" baseline="0" noProof="0" dirty="0">
              <a:ln>
                <a:noFill/>
              </a:ln>
              <a:solidFill>
                <a:srgbClr val="1300C1"/>
              </a:solidFill>
              <a:effectLst/>
              <a:uLnTx/>
              <a:uFillTx/>
              <a:latin typeface="Mind Meridian" panose="020B0803030507020204" pitchFamily="34" charset="77"/>
              <a:ea typeface="+mn-ea"/>
            </a:endParaRPr>
          </a:p>
        </p:txBody>
      </p:sp>
      <p:pic>
        <p:nvPicPr>
          <p:cNvPr id="8" name="Picture 7">
            <a:extLst>
              <a:ext uri="{FF2B5EF4-FFF2-40B4-BE49-F238E27FC236}">
                <a16:creationId xmlns:a16="http://schemas.microsoft.com/office/drawing/2014/main" id="{9B20443D-42CB-7A9C-1A24-E64A71F0F623}"/>
              </a:ext>
            </a:extLst>
          </p:cNvPr>
          <p:cNvPicPr>
            <a:picLocks noChangeAspect="1"/>
          </p:cNvPicPr>
          <p:nvPr/>
        </p:nvPicPr>
        <p:blipFill>
          <a:blip r:embed="rId5"/>
          <a:stretch>
            <a:fillRect/>
          </a:stretch>
        </p:blipFill>
        <p:spPr>
          <a:xfrm>
            <a:off x="735701" y="1478285"/>
            <a:ext cx="1902486" cy="600404"/>
          </a:xfrm>
          <a:prstGeom prst="rect">
            <a:avLst/>
          </a:prstGeom>
        </p:spPr>
      </p:pic>
    </p:spTree>
    <p:extLst>
      <p:ext uri="{BB962C8B-B14F-4D97-AF65-F5344CB8AC3E}">
        <p14:creationId xmlns:p14="http://schemas.microsoft.com/office/powerpoint/2010/main" val="394803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FF823-1F16-76B7-7B34-5C17771435A7}"/>
            </a:ext>
          </a:extLst>
        </p:cNvPr>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5B8B36FF-3A34-489B-325E-F3730AC1EF50}"/>
              </a:ext>
            </a:extLst>
          </p:cNvPr>
          <p:cNvPicPr>
            <a:picLocks noChangeAspect="1"/>
          </p:cNvPicPr>
          <p:nvPr/>
        </p:nvPicPr>
        <p:blipFill>
          <a:blip r:embed="rId4"/>
          <a:stretch>
            <a:fillRect/>
          </a:stretch>
        </p:blipFill>
        <p:spPr>
          <a:xfrm>
            <a:off x="939505" y="983216"/>
            <a:ext cx="6289482" cy="3753891"/>
          </a:xfrm>
          <a:prstGeom prst="rect">
            <a:avLst/>
          </a:prstGeom>
        </p:spPr>
      </p:pic>
    </p:spTree>
    <p:extLst>
      <p:ext uri="{BB962C8B-B14F-4D97-AF65-F5344CB8AC3E}">
        <p14:creationId xmlns:p14="http://schemas.microsoft.com/office/powerpoint/2010/main" val="128872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0F241-F4BF-FF14-4145-0200A46FC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1C104-868E-E788-9857-CB4E07727CD7}"/>
              </a:ext>
            </a:extLst>
          </p:cNvPr>
          <p:cNvSpPr>
            <a:spLocks noGrp="1"/>
          </p:cNvSpPr>
          <p:nvPr>
            <p:ph type="title"/>
          </p:nvPr>
        </p:nvSpPr>
        <p:spPr>
          <a:xfrm>
            <a:off x="348895" y="-170762"/>
            <a:ext cx="7886700" cy="994172"/>
          </a:xfrm>
        </p:spPr>
        <p:txBody>
          <a:bodyPr/>
          <a:lstStyle/>
          <a:p>
            <a:r>
              <a:rPr lang="en-GB" dirty="0"/>
              <a:t>Conversation starters</a:t>
            </a:r>
          </a:p>
        </p:txBody>
      </p:sp>
      <p:sp>
        <p:nvSpPr>
          <p:cNvPr id="9" name="Speech Bubble: Rectangle with Corners Rounded 8">
            <a:extLst>
              <a:ext uri="{FF2B5EF4-FFF2-40B4-BE49-F238E27FC236}">
                <a16:creationId xmlns:a16="http://schemas.microsoft.com/office/drawing/2014/main" id="{94DB542B-6469-15CC-42E4-031701800D15}"/>
              </a:ext>
            </a:extLst>
          </p:cNvPr>
          <p:cNvSpPr/>
          <p:nvPr/>
        </p:nvSpPr>
        <p:spPr>
          <a:xfrm>
            <a:off x="574313" y="3037316"/>
            <a:ext cx="3751298" cy="1511712"/>
          </a:xfrm>
          <a:prstGeom prst="wedgeRoundRectCallout">
            <a:avLst>
              <a:gd name="adj1" fmla="val -43238"/>
              <a:gd name="adj2" fmla="val 805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773BC07-DE95-AE62-7259-6203B1BB538B}"/>
              </a:ext>
            </a:extLst>
          </p:cNvPr>
          <p:cNvSpPr txBox="1"/>
          <p:nvPr/>
        </p:nvSpPr>
        <p:spPr>
          <a:xfrm>
            <a:off x="645773" y="3031543"/>
            <a:ext cx="3358176" cy="1200329"/>
          </a:xfrm>
          <a:prstGeom prst="rect">
            <a:avLst/>
          </a:prstGeom>
          <a:noFill/>
        </p:spPr>
        <p:txBody>
          <a:bodyPr wrap="square" rtlCol="0">
            <a:spAutoFit/>
          </a:bodyPr>
          <a:lstStyle/>
          <a:p>
            <a:r>
              <a:rPr kumimoji="0" lang="en-GB" sz="2400" b="0" i="0" u="none" strike="noStrike" kern="1200" cap="none" spc="0" normalizeH="0" baseline="0" noProof="0" dirty="0">
                <a:ln>
                  <a:noFill/>
                </a:ln>
                <a:effectLst/>
                <a:uLnTx/>
                <a:uFillTx/>
                <a:latin typeface="Mind Meridian" panose="020B0803030507020204"/>
              </a:rPr>
              <a:t>This is difficult for me to talk about, but I need to tell you something.</a:t>
            </a:r>
            <a:endParaRPr lang="en-GB" sz="2400" dirty="0">
              <a:latin typeface="Mind Meridian" panose="020B0803030507020204"/>
            </a:endParaRPr>
          </a:p>
        </p:txBody>
      </p:sp>
      <p:sp>
        <p:nvSpPr>
          <p:cNvPr id="12" name="Speech Bubble: Rectangle with Corners Rounded 11">
            <a:extLst>
              <a:ext uri="{FF2B5EF4-FFF2-40B4-BE49-F238E27FC236}">
                <a16:creationId xmlns:a16="http://schemas.microsoft.com/office/drawing/2014/main" id="{4800C5C3-7402-DCA3-0999-9F018385F27F}"/>
              </a:ext>
            </a:extLst>
          </p:cNvPr>
          <p:cNvSpPr/>
          <p:nvPr/>
        </p:nvSpPr>
        <p:spPr>
          <a:xfrm>
            <a:off x="4746929" y="3048992"/>
            <a:ext cx="3751298" cy="1500035"/>
          </a:xfrm>
          <a:prstGeom prst="wedgeRoundRectCallout">
            <a:avLst>
              <a:gd name="adj1" fmla="val 45961"/>
              <a:gd name="adj2" fmla="val 751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A12B41A1-A0A5-A409-EBCC-FE1F2AD022CA}"/>
              </a:ext>
            </a:extLst>
          </p:cNvPr>
          <p:cNvSpPr/>
          <p:nvPr/>
        </p:nvSpPr>
        <p:spPr>
          <a:xfrm>
            <a:off x="574312" y="885491"/>
            <a:ext cx="3717933" cy="1603759"/>
          </a:xfrm>
          <a:prstGeom prst="wedgeRoundRectCallout">
            <a:avLst>
              <a:gd name="adj1" fmla="val -42925"/>
              <a:gd name="adj2" fmla="val 777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45148CA-0388-4EF6-B4DC-8D4DB557CAEA}"/>
              </a:ext>
            </a:extLst>
          </p:cNvPr>
          <p:cNvSpPr txBox="1"/>
          <p:nvPr/>
        </p:nvSpPr>
        <p:spPr>
          <a:xfrm>
            <a:off x="726516" y="888755"/>
            <a:ext cx="3480254" cy="1200329"/>
          </a:xfrm>
          <a:prstGeom prst="rect">
            <a:avLst/>
          </a:prstGeom>
          <a:noFill/>
        </p:spPr>
        <p:txBody>
          <a:bodyPr wrap="square" rtlCol="0">
            <a:spAutoFit/>
          </a:bodyPr>
          <a:lstStyle/>
          <a:p>
            <a:r>
              <a:rPr lang="en-GB" sz="2400" dirty="0">
                <a:latin typeface="Mind Meridian" panose="020B0803030507020204"/>
              </a:rPr>
              <a:t>I’ve been worried about..</a:t>
            </a:r>
            <a:r>
              <a:rPr kumimoji="0" lang="en-GB" sz="2400" b="0" i="0" u="none" strike="noStrike" kern="1200" cap="none" spc="0" normalizeH="0" baseline="0" noProof="0" dirty="0">
                <a:ln>
                  <a:noFill/>
                </a:ln>
                <a:effectLst/>
                <a:uLnTx/>
                <a:uFillTx/>
                <a:latin typeface="Mind Meridian" panose="020B0803030507020204"/>
              </a:rPr>
              <a:t>. </a:t>
            </a:r>
            <a:r>
              <a:rPr lang="en-GB" sz="2400" dirty="0">
                <a:latin typeface="Mind Meridian" panose="020B0803030507020204"/>
              </a:rPr>
              <a:t>r</a:t>
            </a:r>
            <a:r>
              <a:rPr kumimoji="0" lang="en-GB" sz="2400" b="0" i="0" u="none" strike="noStrike" kern="1200" cap="none" spc="0" normalizeH="0" baseline="0" noProof="0" dirty="0" err="1">
                <a:ln>
                  <a:noFill/>
                </a:ln>
                <a:effectLst/>
                <a:uLnTx/>
                <a:uFillTx/>
                <a:latin typeface="Mind Meridian" panose="020B0803030507020204"/>
              </a:rPr>
              <a:t>ecently</a:t>
            </a:r>
            <a:r>
              <a:rPr kumimoji="0" lang="en-GB" sz="2400" b="0" i="0" u="none" strike="noStrike" kern="1200" cap="none" spc="0" normalizeH="0" baseline="0" noProof="0" dirty="0">
                <a:ln>
                  <a:noFill/>
                </a:ln>
                <a:effectLst/>
                <a:uLnTx/>
                <a:uFillTx/>
                <a:latin typeface="Mind Meridian" panose="020B0803030507020204"/>
              </a:rPr>
              <a:t> and wondered if I can talk to you about it?  </a:t>
            </a:r>
            <a:endParaRPr lang="en-GB" sz="2400" dirty="0">
              <a:latin typeface="Mind Meridian" panose="020B0803030507020204"/>
            </a:endParaRPr>
          </a:p>
        </p:txBody>
      </p:sp>
      <p:sp>
        <p:nvSpPr>
          <p:cNvPr id="18" name="Speech Bubble: Rectangle with Corners Rounded 17">
            <a:extLst>
              <a:ext uri="{FF2B5EF4-FFF2-40B4-BE49-F238E27FC236}">
                <a16:creationId xmlns:a16="http://schemas.microsoft.com/office/drawing/2014/main" id="{95F4A265-9234-7198-45DE-33BA4638751E}"/>
              </a:ext>
            </a:extLst>
          </p:cNvPr>
          <p:cNvSpPr/>
          <p:nvPr/>
        </p:nvSpPr>
        <p:spPr>
          <a:xfrm>
            <a:off x="4675503" y="925221"/>
            <a:ext cx="3549214" cy="1603759"/>
          </a:xfrm>
          <a:prstGeom prst="wedgeRoundRectCallout">
            <a:avLst>
              <a:gd name="adj1" fmla="val 45337"/>
              <a:gd name="adj2" fmla="val 723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D12BF13-BA31-A4F5-B247-1E00BDE86881}"/>
              </a:ext>
            </a:extLst>
          </p:cNvPr>
          <p:cNvSpPr txBox="1"/>
          <p:nvPr/>
        </p:nvSpPr>
        <p:spPr>
          <a:xfrm>
            <a:off x="4746930" y="933801"/>
            <a:ext cx="3411241" cy="1569660"/>
          </a:xfrm>
          <a:prstGeom prst="rect">
            <a:avLst/>
          </a:prstGeom>
          <a:noFill/>
        </p:spPr>
        <p:txBody>
          <a:bodyPr wrap="square" rtlCol="0">
            <a:spAutoFit/>
          </a:bodyPr>
          <a:lstStyle/>
          <a:p>
            <a:r>
              <a:rPr kumimoji="0" lang="en-GB" sz="2400" b="0" i="0" u="none" strike="noStrike" kern="1200" cap="none" spc="0" normalizeH="0" baseline="0" noProof="0" dirty="0">
                <a:ln>
                  <a:noFill/>
                </a:ln>
                <a:effectLst/>
                <a:uLnTx/>
                <a:uFillTx/>
                <a:latin typeface="Mind Meridian" panose="020B0803030507020204"/>
              </a:rPr>
              <a:t>I’ve been finding it hard to cope with ___ at the moment. Can we talk about it later?</a:t>
            </a:r>
            <a:endParaRPr lang="en-GB" sz="2400" dirty="0">
              <a:latin typeface="Mind Meridian" panose="020B0803030507020204"/>
            </a:endParaRPr>
          </a:p>
        </p:txBody>
      </p:sp>
      <p:sp>
        <p:nvSpPr>
          <p:cNvPr id="3" name="TextBox 2">
            <a:extLst>
              <a:ext uri="{FF2B5EF4-FFF2-40B4-BE49-F238E27FC236}">
                <a16:creationId xmlns:a16="http://schemas.microsoft.com/office/drawing/2014/main" id="{EB36AD56-3134-6F1C-55A0-5E06E1538EE6}"/>
              </a:ext>
            </a:extLst>
          </p:cNvPr>
          <p:cNvSpPr txBox="1"/>
          <p:nvPr/>
        </p:nvSpPr>
        <p:spPr>
          <a:xfrm>
            <a:off x="4818391" y="3048992"/>
            <a:ext cx="3751298" cy="1569660"/>
          </a:xfrm>
          <a:prstGeom prst="rect">
            <a:avLst/>
          </a:prstGeom>
          <a:noFill/>
        </p:spPr>
        <p:txBody>
          <a:bodyPr wrap="square" rtlCol="0">
            <a:spAutoFit/>
          </a:bodyPr>
          <a:lstStyle/>
          <a:p>
            <a:r>
              <a:rPr kumimoji="0" lang="en-GB" sz="2400" b="0" i="0" u="none" strike="noStrike" kern="1200" cap="none" spc="0" normalizeH="0" baseline="0" noProof="0" dirty="0">
                <a:ln>
                  <a:noFill/>
                </a:ln>
                <a:effectLst/>
                <a:uLnTx/>
                <a:uFillTx/>
                <a:latin typeface="Mind Meridian" panose="020B0803030507020204"/>
              </a:rPr>
              <a:t>I know it might look like things are okay but they’re not and I want to talk to you about it. </a:t>
            </a:r>
            <a:endParaRPr lang="en-GB" sz="2400" dirty="0">
              <a:latin typeface="Mind Meridian" panose="020B0803030507020204"/>
            </a:endParaRPr>
          </a:p>
        </p:txBody>
      </p:sp>
    </p:spTree>
    <p:extLst>
      <p:ext uri="{BB962C8B-B14F-4D97-AF65-F5344CB8AC3E}">
        <p14:creationId xmlns:p14="http://schemas.microsoft.com/office/powerpoint/2010/main" val="319784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E91E0-6950-2622-3C09-73A23320E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BD304-3A20-5DDA-12C4-1589B9DA6C75}"/>
              </a:ext>
            </a:extLst>
          </p:cNvPr>
          <p:cNvSpPr>
            <a:spLocks noGrp="1"/>
          </p:cNvSpPr>
          <p:nvPr>
            <p:ph type="title"/>
          </p:nvPr>
        </p:nvSpPr>
        <p:spPr>
          <a:xfrm>
            <a:off x="382260" y="-170762"/>
            <a:ext cx="7886700" cy="994172"/>
          </a:xfrm>
        </p:spPr>
        <p:txBody>
          <a:bodyPr/>
          <a:lstStyle/>
          <a:p>
            <a:r>
              <a:rPr lang="en-GB" dirty="0"/>
              <a:t>Conversation starters</a:t>
            </a:r>
          </a:p>
        </p:txBody>
      </p:sp>
      <p:sp>
        <p:nvSpPr>
          <p:cNvPr id="9" name="Speech Bubble: Rectangle with Corners Rounded 8">
            <a:extLst>
              <a:ext uri="{FF2B5EF4-FFF2-40B4-BE49-F238E27FC236}">
                <a16:creationId xmlns:a16="http://schemas.microsoft.com/office/drawing/2014/main" id="{53639B58-CF16-847E-E724-7CC6100BCEA3}"/>
              </a:ext>
            </a:extLst>
          </p:cNvPr>
          <p:cNvSpPr/>
          <p:nvPr/>
        </p:nvSpPr>
        <p:spPr>
          <a:xfrm>
            <a:off x="607677" y="3095266"/>
            <a:ext cx="3717933" cy="1453761"/>
          </a:xfrm>
          <a:prstGeom prst="wedgeRoundRectCallout">
            <a:avLst>
              <a:gd name="adj1" fmla="val -43238"/>
              <a:gd name="adj2" fmla="val 80538"/>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F7022B5-29CE-E13E-1D8A-0E01DF5A9A08}"/>
              </a:ext>
            </a:extLst>
          </p:cNvPr>
          <p:cNvSpPr txBox="1"/>
          <p:nvPr/>
        </p:nvSpPr>
        <p:spPr>
          <a:xfrm>
            <a:off x="847857" y="3234331"/>
            <a:ext cx="3358176" cy="1200329"/>
          </a:xfrm>
          <a:prstGeom prst="rect">
            <a:avLst/>
          </a:prstGeom>
          <a:noFill/>
        </p:spPr>
        <p:txBody>
          <a:bodyPr wrap="square" rtlCol="0">
            <a:spAutoFit/>
          </a:bodyPr>
          <a:lstStyle/>
          <a:p>
            <a:r>
              <a:rPr kumimoji="0" lang="en-GB" sz="2400" b="0" i="0" u="none" strike="noStrike" kern="1200" cap="none" spc="0" normalizeH="0" baseline="0" noProof="0" dirty="0">
                <a:ln>
                  <a:noFill/>
                </a:ln>
                <a:effectLst/>
                <a:uLnTx/>
                <a:uFillTx/>
                <a:latin typeface="Mind Meridian" panose="020B0803030507020204"/>
              </a:rPr>
              <a:t>I know </a:t>
            </a:r>
            <a:r>
              <a:rPr kumimoji="0" lang="en-GB" sz="2400" b="0" i="0" u="none" strike="noStrike" kern="1200" cap="none" spc="0" normalizeH="0" baseline="0" noProof="0" dirty="0" err="1">
                <a:ln>
                  <a:noFill/>
                </a:ln>
                <a:effectLst/>
                <a:uLnTx/>
                <a:uFillTx/>
                <a:latin typeface="Mind Meridian" panose="020B0803030507020204"/>
              </a:rPr>
              <a:t>yo</a:t>
            </a:r>
            <a:r>
              <a:rPr lang="en-GB" sz="2400" dirty="0">
                <a:latin typeface="Mind Meridian" panose="020B0803030507020204"/>
              </a:rPr>
              <a:t>u are going through some stuff - I am here for you</a:t>
            </a:r>
            <a:r>
              <a:rPr kumimoji="0" lang="en-GB" sz="2400" b="0" i="0" u="none" strike="noStrike" kern="1200" cap="none" spc="0" normalizeH="0" baseline="0" noProof="0" dirty="0">
                <a:ln>
                  <a:noFill/>
                </a:ln>
                <a:effectLst/>
                <a:uLnTx/>
                <a:uFillTx/>
                <a:latin typeface="Mind Meridian" panose="020B0803030507020204"/>
              </a:rPr>
              <a:t>.</a:t>
            </a:r>
            <a:endParaRPr lang="en-GB" sz="2400" dirty="0">
              <a:latin typeface="Mind Meridian" panose="020B0803030507020204"/>
            </a:endParaRPr>
          </a:p>
        </p:txBody>
      </p:sp>
      <p:sp>
        <p:nvSpPr>
          <p:cNvPr id="12" name="Speech Bubble: Rectangle with Corners Rounded 11">
            <a:extLst>
              <a:ext uri="{FF2B5EF4-FFF2-40B4-BE49-F238E27FC236}">
                <a16:creationId xmlns:a16="http://schemas.microsoft.com/office/drawing/2014/main" id="{51E23D98-B211-09ED-DF39-81662BCB3A1D}"/>
              </a:ext>
            </a:extLst>
          </p:cNvPr>
          <p:cNvSpPr/>
          <p:nvPr/>
        </p:nvSpPr>
        <p:spPr>
          <a:xfrm>
            <a:off x="4746929" y="3139126"/>
            <a:ext cx="3549214" cy="1409901"/>
          </a:xfrm>
          <a:prstGeom prst="wedgeRoundRectCallout">
            <a:avLst>
              <a:gd name="adj1" fmla="val 45961"/>
              <a:gd name="adj2" fmla="val 75123"/>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00E4BDD7-B3E8-25E5-1C24-312C49993E00}"/>
              </a:ext>
            </a:extLst>
          </p:cNvPr>
          <p:cNvSpPr/>
          <p:nvPr/>
        </p:nvSpPr>
        <p:spPr>
          <a:xfrm>
            <a:off x="574312" y="970450"/>
            <a:ext cx="3717933" cy="1518800"/>
          </a:xfrm>
          <a:prstGeom prst="wedgeRoundRectCallout">
            <a:avLst>
              <a:gd name="adj1" fmla="val -42925"/>
              <a:gd name="adj2" fmla="val 77731"/>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2B359E8-8994-3644-E5DD-6619C15A4BCF}"/>
              </a:ext>
            </a:extLst>
          </p:cNvPr>
          <p:cNvSpPr txBox="1"/>
          <p:nvPr/>
        </p:nvSpPr>
        <p:spPr>
          <a:xfrm>
            <a:off x="811991" y="1217647"/>
            <a:ext cx="3198533" cy="830997"/>
          </a:xfrm>
          <a:prstGeom prst="rect">
            <a:avLst/>
          </a:prstGeom>
          <a:noFill/>
        </p:spPr>
        <p:txBody>
          <a:bodyPr wrap="square" rtlCol="0">
            <a:spAutoFit/>
          </a:bodyPr>
          <a:lstStyle/>
          <a:p>
            <a:r>
              <a:rPr lang="en-GB" sz="2400" dirty="0">
                <a:latin typeface="Mind Meridian" panose="020B0803030507020204"/>
              </a:rPr>
              <a:t>How are you feeling </a:t>
            </a:r>
          </a:p>
          <a:p>
            <a:r>
              <a:rPr lang="en-GB" sz="2400" dirty="0">
                <a:latin typeface="Mind Meridian" panose="020B0803030507020204"/>
              </a:rPr>
              <a:t>about… </a:t>
            </a:r>
            <a:r>
              <a:rPr kumimoji="0" lang="en-GB" sz="2400" b="0" i="0" u="none" strike="noStrike" kern="1200" cap="none" spc="0" normalizeH="0" baseline="0" noProof="0" dirty="0">
                <a:ln>
                  <a:noFill/>
                </a:ln>
                <a:effectLst/>
                <a:uLnTx/>
                <a:uFillTx/>
                <a:latin typeface="Mind Meridian" panose="020B0803030507020204"/>
              </a:rPr>
              <a:t>?  </a:t>
            </a:r>
            <a:endParaRPr lang="en-GB" sz="2400" dirty="0">
              <a:latin typeface="Mind Meridian" panose="020B0803030507020204"/>
            </a:endParaRPr>
          </a:p>
        </p:txBody>
      </p:sp>
      <p:sp>
        <p:nvSpPr>
          <p:cNvPr id="18" name="Speech Bubble: Rectangle with Corners Rounded 17">
            <a:extLst>
              <a:ext uri="{FF2B5EF4-FFF2-40B4-BE49-F238E27FC236}">
                <a16:creationId xmlns:a16="http://schemas.microsoft.com/office/drawing/2014/main" id="{2E037FC3-9164-73ED-5641-B0AA80E0B0C4}"/>
              </a:ext>
            </a:extLst>
          </p:cNvPr>
          <p:cNvSpPr/>
          <p:nvPr/>
        </p:nvSpPr>
        <p:spPr>
          <a:xfrm>
            <a:off x="4668884" y="970450"/>
            <a:ext cx="3482668" cy="1558530"/>
          </a:xfrm>
          <a:prstGeom prst="wedgeRoundRectCallout">
            <a:avLst>
              <a:gd name="adj1" fmla="val 45337"/>
              <a:gd name="adj2" fmla="val 72305"/>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F857CCC-216C-B962-6D52-2873BAA786A5}"/>
              </a:ext>
            </a:extLst>
          </p:cNvPr>
          <p:cNvSpPr txBox="1"/>
          <p:nvPr/>
        </p:nvSpPr>
        <p:spPr>
          <a:xfrm>
            <a:off x="4813474" y="1149550"/>
            <a:ext cx="3193487" cy="1200329"/>
          </a:xfrm>
          <a:prstGeom prst="rect">
            <a:avLst/>
          </a:prstGeom>
          <a:solidFill>
            <a:schemeClr val="accent3">
              <a:lumMod val="60000"/>
              <a:lumOff val="40000"/>
            </a:schemeClr>
          </a:solidFill>
        </p:spPr>
        <p:txBody>
          <a:bodyPr wrap="square" rtlCol="0">
            <a:spAutoFit/>
          </a:bodyPr>
          <a:lstStyle/>
          <a:p>
            <a:r>
              <a:rPr kumimoji="0" lang="en-GB" sz="2400" b="0" i="0" u="none" strike="noStrike" kern="1200" cap="none" spc="0" normalizeH="0" baseline="0" noProof="0" dirty="0">
                <a:ln>
                  <a:noFill/>
                </a:ln>
                <a:effectLst/>
                <a:uLnTx/>
                <a:uFillTx/>
                <a:latin typeface="Mind Meridian" panose="020B0803030507020204"/>
              </a:rPr>
              <a:t>You seem a bit… is there anything you want to talk about?</a:t>
            </a:r>
            <a:endParaRPr lang="en-GB" sz="2400" dirty="0">
              <a:latin typeface="Mind Meridian" panose="020B0803030507020204"/>
            </a:endParaRPr>
          </a:p>
        </p:txBody>
      </p:sp>
      <p:sp>
        <p:nvSpPr>
          <p:cNvPr id="3" name="TextBox 2">
            <a:extLst>
              <a:ext uri="{FF2B5EF4-FFF2-40B4-BE49-F238E27FC236}">
                <a16:creationId xmlns:a16="http://schemas.microsoft.com/office/drawing/2014/main" id="{E3BD160C-650F-9502-D965-BBE34A4D7CD4}"/>
              </a:ext>
            </a:extLst>
          </p:cNvPr>
          <p:cNvSpPr txBox="1"/>
          <p:nvPr/>
        </p:nvSpPr>
        <p:spPr>
          <a:xfrm>
            <a:off x="4983022" y="3403609"/>
            <a:ext cx="3338441" cy="830997"/>
          </a:xfrm>
          <a:prstGeom prst="rect">
            <a:avLst/>
          </a:prstGeom>
          <a:noFill/>
        </p:spPr>
        <p:txBody>
          <a:bodyPr wrap="square" rtlCol="0">
            <a:spAutoFit/>
          </a:bodyPr>
          <a:lstStyle/>
          <a:p>
            <a:r>
              <a:rPr lang="en-GB" sz="2400" dirty="0">
                <a:latin typeface="Mind Meridian" panose="020B0803030507020204"/>
              </a:rPr>
              <a:t>If you want to talk to someone, I will listen</a:t>
            </a:r>
            <a:r>
              <a:rPr kumimoji="0" lang="en-GB" sz="2400" b="0" i="0" u="none" strike="noStrike" kern="1200" cap="none" spc="0" normalizeH="0" baseline="0" noProof="0" dirty="0">
                <a:ln>
                  <a:noFill/>
                </a:ln>
                <a:effectLst/>
                <a:uLnTx/>
                <a:uFillTx/>
                <a:latin typeface="Mind Meridian" panose="020B0803030507020204"/>
              </a:rPr>
              <a:t>. </a:t>
            </a:r>
            <a:endParaRPr lang="en-GB" sz="2400" dirty="0">
              <a:latin typeface="Mind Meridian" panose="020B0803030507020204"/>
            </a:endParaRPr>
          </a:p>
        </p:txBody>
      </p:sp>
    </p:spTree>
    <p:extLst>
      <p:ext uri="{BB962C8B-B14F-4D97-AF65-F5344CB8AC3E}">
        <p14:creationId xmlns:p14="http://schemas.microsoft.com/office/powerpoint/2010/main" val="409748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822F7A5D-B2E4-25AF-7F66-90101C37D1D1}"/>
              </a:ext>
            </a:extLst>
          </p:cNvPr>
          <p:cNvPicPr>
            <a:picLocks noChangeAspect="1"/>
          </p:cNvPicPr>
          <p:nvPr/>
        </p:nvPicPr>
        <p:blipFill>
          <a:blip r:embed="rId3"/>
          <a:stretch>
            <a:fillRect/>
          </a:stretch>
        </p:blipFill>
        <p:spPr>
          <a:xfrm>
            <a:off x="762000" y="603250"/>
            <a:ext cx="7620000" cy="3937000"/>
          </a:xfrm>
          <a:prstGeom prst="rect">
            <a:avLst/>
          </a:prstGeom>
        </p:spPr>
      </p:pic>
    </p:spTree>
    <p:extLst>
      <p:ext uri="{BB962C8B-B14F-4D97-AF65-F5344CB8AC3E}">
        <p14:creationId xmlns:p14="http://schemas.microsoft.com/office/powerpoint/2010/main" val="126362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F34-7743-3A49-AB51-9827FD00987C}"/>
              </a:ext>
            </a:extLst>
          </p:cNvPr>
          <p:cNvSpPr>
            <a:spLocks noGrp="1"/>
          </p:cNvSpPr>
          <p:nvPr>
            <p:ph type="ctrTitle"/>
          </p:nvPr>
        </p:nvSpPr>
        <p:spPr/>
        <p:txBody>
          <a:bodyPr/>
          <a:lstStyle/>
          <a:p>
            <a:r>
              <a:rPr lang="en-US" dirty="0"/>
              <a:t>Information and resources </a:t>
            </a:r>
            <a:br>
              <a:rPr lang="en-US" dirty="0"/>
            </a:br>
            <a:r>
              <a:rPr lang="en-US" dirty="0"/>
              <a:t>for teachers</a:t>
            </a:r>
          </a:p>
        </p:txBody>
      </p:sp>
    </p:spTree>
    <p:extLst>
      <p:ext uri="{BB962C8B-B14F-4D97-AF65-F5344CB8AC3E}">
        <p14:creationId xmlns:p14="http://schemas.microsoft.com/office/powerpoint/2010/main" val="3418524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38677E-DA7A-3398-AB43-D6BF0519D372}"/>
              </a:ext>
            </a:extLst>
          </p:cNvPr>
          <p:cNvSpPr>
            <a:spLocks noGrp="1"/>
          </p:cNvSpPr>
          <p:nvPr>
            <p:ph type="title"/>
          </p:nvPr>
        </p:nvSpPr>
        <p:spPr>
          <a:xfrm>
            <a:off x="484068" y="501253"/>
            <a:ext cx="7604855" cy="994172"/>
          </a:xfrm>
        </p:spPr>
        <p:txBody>
          <a:bodyPr/>
          <a:lstStyle/>
          <a:p>
            <a:r>
              <a:rPr lang="en-US" dirty="0"/>
              <a:t>World Mental Health Day</a:t>
            </a:r>
            <a:br>
              <a:rPr lang="en-US" dirty="0"/>
            </a:br>
            <a:r>
              <a:rPr lang="en-US" dirty="0"/>
              <a:t>Lesson – 45-60 mins</a:t>
            </a:r>
          </a:p>
        </p:txBody>
      </p:sp>
      <p:sp>
        <p:nvSpPr>
          <p:cNvPr id="15" name="Text Placeholder 4">
            <a:extLst>
              <a:ext uri="{FF2B5EF4-FFF2-40B4-BE49-F238E27FC236}">
                <a16:creationId xmlns:a16="http://schemas.microsoft.com/office/drawing/2014/main" id="{50A4D386-F248-EFE4-C086-FC2E3BFD81B9}"/>
              </a:ext>
            </a:extLst>
          </p:cNvPr>
          <p:cNvSpPr txBox="1">
            <a:spLocks/>
          </p:cNvSpPr>
          <p:nvPr/>
        </p:nvSpPr>
        <p:spPr>
          <a:xfrm>
            <a:off x="4483377" y="1430149"/>
            <a:ext cx="3887391" cy="617934"/>
          </a:xfrm>
          <a:prstGeom prst="rect">
            <a:avLst/>
          </a:prstGeom>
        </p:spPr>
        <p:txBody>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Learning outcomes:</a:t>
            </a:r>
            <a:endParaRPr lang="en-US" b="1" dirty="0"/>
          </a:p>
        </p:txBody>
      </p:sp>
      <p:sp>
        <p:nvSpPr>
          <p:cNvPr id="16" name="Content Placeholder 5">
            <a:extLst>
              <a:ext uri="{FF2B5EF4-FFF2-40B4-BE49-F238E27FC236}">
                <a16:creationId xmlns:a16="http://schemas.microsoft.com/office/drawing/2014/main" id="{2E57F77E-4123-1857-4BFC-FEF926F2C98F}"/>
              </a:ext>
            </a:extLst>
          </p:cNvPr>
          <p:cNvSpPr txBox="1">
            <a:spLocks/>
          </p:cNvSpPr>
          <p:nvPr/>
        </p:nvSpPr>
        <p:spPr>
          <a:xfrm>
            <a:off x="4483376" y="2048083"/>
            <a:ext cx="3887391" cy="2763441"/>
          </a:xfrm>
          <a:prstGeom prst="rect">
            <a:avLst/>
          </a:prstGeom>
        </p:spPr>
        <p:txBody>
          <a:bodyPr>
            <a:normAutofit fontScale="85000" lnSpcReduction="100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a:t>Students will be able to:</a:t>
            </a:r>
          </a:p>
          <a:p>
            <a:pPr>
              <a:buClr>
                <a:srgbClr val="1300C1"/>
              </a:buClr>
              <a:defRPr/>
            </a:pPr>
            <a:r>
              <a:rPr lang="en-GB">
                <a:solidFill>
                  <a:srgbClr val="000000"/>
                </a:solidFill>
              </a:rPr>
              <a:t>explain how mental health impacts, and is impacted by, many other areas of life. </a:t>
            </a:r>
          </a:p>
          <a:p>
            <a:pPr>
              <a:buClr>
                <a:srgbClr val="1300C1"/>
              </a:buClr>
              <a:defRPr/>
            </a:pPr>
            <a:r>
              <a:rPr lang="en-GB">
                <a:solidFill>
                  <a:srgbClr val="000000"/>
                </a:solidFill>
              </a:rPr>
              <a:t>recognise when and why they might seek support for their mental health.</a:t>
            </a:r>
          </a:p>
          <a:p>
            <a:pPr>
              <a:buClr>
                <a:srgbClr val="1300C1"/>
              </a:buClr>
              <a:defRPr/>
            </a:pPr>
            <a:r>
              <a:rPr lang="en-GB">
                <a:solidFill>
                  <a:srgbClr val="000000"/>
                </a:solidFill>
              </a:rPr>
              <a:t>identify possible barriers to seeking support, and what could reduce these.</a:t>
            </a:r>
          </a:p>
          <a:p>
            <a:pPr>
              <a:buClr>
                <a:srgbClr val="1300C1"/>
              </a:buClr>
              <a:defRPr/>
            </a:pPr>
            <a:r>
              <a:rPr lang="en-GB">
                <a:solidFill>
                  <a:srgbClr val="000000"/>
                </a:solidFill>
              </a:rPr>
              <a:t>explain what support is available for young people and how to access it. </a:t>
            </a:r>
          </a:p>
          <a:p>
            <a:pPr marL="0" indent="0">
              <a:buFontTx/>
              <a:buNone/>
            </a:pPr>
            <a:endParaRPr lang="en-US"/>
          </a:p>
          <a:p>
            <a:endParaRPr lang="en-US" dirty="0"/>
          </a:p>
        </p:txBody>
      </p:sp>
      <p:sp>
        <p:nvSpPr>
          <p:cNvPr id="17" name="Text Placeholder 2">
            <a:extLst>
              <a:ext uri="{FF2B5EF4-FFF2-40B4-BE49-F238E27FC236}">
                <a16:creationId xmlns:a16="http://schemas.microsoft.com/office/drawing/2014/main" id="{73ED48C2-090E-3C76-2FF2-1AEE94337ED7}"/>
              </a:ext>
            </a:extLst>
          </p:cNvPr>
          <p:cNvSpPr txBox="1">
            <a:spLocks/>
          </p:cNvSpPr>
          <p:nvPr/>
        </p:nvSpPr>
        <p:spPr>
          <a:xfrm>
            <a:off x="549553" y="1427850"/>
            <a:ext cx="3868340" cy="617934"/>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Learning objective:</a:t>
            </a:r>
          </a:p>
        </p:txBody>
      </p:sp>
      <p:sp>
        <p:nvSpPr>
          <p:cNvPr id="18" name="Content Placeholder 3">
            <a:extLst>
              <a:ext uri="{FF2B5EF4-FFF2-40B4-BE49-F238E27FC236}">
                <a16:creationId xmlns:a16="http://schemas.microsoft.com/office/drawing/2014/main" id="{4875F2D1-BCDD-0E80-F3D9-D005B47EABD9}"/>
              </a:ext>
            </a:extLst>
          </p:cNvPr>
          <p:cNvSpPr txBox="1">
            <a:spLocks/>
          </p:cNvSpPr>
          <p:nvPr/>
        </p:nvSpPr>
        <p:spPr>
          <a:xfrm>
            <a:off x="484068" y="2157102"/>
            <a:ext cx="3868340" cy="940615"/>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1300C1"/>
              </a:buClr>
              <a:defRPr/>
            </a:pPr>
            <a:r>
              <a:rPr lang="en-US" dirty="0"/>
              <a:t>To learn how mental health is an important part of life, when and how to get support. </a:t>
            </a:r>
            <a:endParaRPr lang="en-US" dirty="0">
              <a:solidFill>
                <a:srgbClr val="000000"/>
              </a:solidFill>
            </a:endParaRPr>
          </a:p>
        </p:txBody>
      </p:sp>
      <p:sp>
        <p:nvSpPr>
          <p:cNvPr id="19" name="TextBox 18">
            <a:extLst>
              <a:ext uri="{FF2B5EF4-FFF2-40B4-BE49-F238E27FC236}">
                <a16:creationId xmlns:a16="http://schemas.microsoft.com/office/drawing/2014/main" id="{429A2169-6360-3E05-A9DA-5E85AF31B7F2}"/>
              </a:ext>
            </a:extLst>
          </p:cNvPr>
          <p:cNvSpPr txBox="1"/>
          <p:nvPr/>
        </p:nvSpPr>
        <p:spPr>
          <a:xfrm>
            <a:off x="620202" y="3562422"/>
            <a:ext cx="3248413" cy="923330"/>
          </a:xfrm>
          <a:prstGeom prst="rect">
            <a:avLst/>
          </a:prstGeom>
          <a:solidFill>
            <a:schemeClr val="accent1"/>
          </a:solidFill>
        </p:spPr>
        <p:txBody>
          <a:bodyPr wrap="square" rtlCol="0">
            <a:spAutoFit/>
          </a:bodyPr>
          <a:lstStyle/>
          <a:p>
            <a:r>
              <a:rPr lang="en-GB" b="1" dirty="0">
                <a:latin typeface="Mind Meridian" panose="020B0503030507020204" pitchFamily="34" charset="0"/>
                <a:cs typeface="Mind Meridian" panose="020B0503030507020204" pitchFamily="34" charset="0"/>
              </a:rPr>
              <a:t>This lesson has been written for students in key stage 3 or 4. </a:t>
            </a:r>
          </a:p>
        </p:txBody>
      </p:sp>
    </p:spTree>
    <p:extLst>
      <p:ext uri="{BB962C8B-B14F-4D97-AF65-F5344CB8AC3E}">
        <p14:creationId xmlns:p14="http://schemas.microsoft.com/office/powerpoint/2010/main" val="343975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A8DF-C0A3-2315-E0CE-52A438D73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44180-BD15-8336-DCFD-2E82923E366F}"/>
              </a:ext>
            </a:extLst>
          </p:cNvPr>
          <p:cNvSpPr>
            <a:spLocks noGrp="1"/>
          </p:cNvSpPr>
          <p:nvPr>
            <p:ph type="title"/>
          </p:nvPr>
        </p:nvSpPr>
        <p:spPr>
          <a:xfrm>
            <a:off x="476250" y="185788"/>
            <a:ext cx="7886700" cy="649978"/>
          </a:xfrm>
        </p:spPr>
        <p:txBody>
          <a:bodyPr/>
          <a:lstStyle/>
          <a:p>
            <a:r>
              <a:rPr lang="en-US" dirty="0"/>
              <a:t>Lesson plan – Part 1</a:t>
            </a:r>
          </a:p>
        </p:txBody>
      </p:sp>
      <p:sp>
        <p:nvSpPr>
          <p:cNvPr id="3" name="Content Placeholder 2">
            <a:extLst>
              <a:ext uri="{FF2B5EF4-FFF2-40B4-BE49-F238E27FC236}">
                <a16:creationId xmlns:a16="http://schemas.microsoft.com/office/drawing/2014/main" id="{9E728B6C-DD86-5C34-274B-9126916E8EC4}"/>
              </a:ext>
            </a:extLst>
          </p:cNvPr>
          <p:cNvSpPr>
            <a:spLocks noGrp="1"/>
          </p:cNvSpPr>
          <p:nvPr>
            <p:ph sz="half" idx="1"/>
          </p:nvPr>
        </p:nvSpPr>
        <p:spPr>
          <a:xfrm>
            <a:off x="476249" y="906449"/>
            <a:ext cx="7886701" cy="3768918"/>
          </a:xfrm>
        </p:spPr>
        <p:txBody>
          <a:bodyPr>
            <a:normAutofit fontScale="25000" lnSpcReduction="20000"/>
          </a:bodyPr>
          <a:lstStyle/>
          <a:p>
            <a:pPr marL="0" indent="0">
              <a:buNone/>
            </a:pPr>
            <a:r>
              <a:rPr lang="en-US" sz="5600" b="1" dirty="0">
                <a:latin typeface="Mind Meridian" panose="020B0803030507020204"/>
              </a:rPr>
              <a:t>INTRODUCTION </a:t>
            </a:r>
          </a:p>
          <a:p>
            <a:r>
              <a:rPr lang="en-US" sz="5600" b="1" dirty="0">
                <a:latin typeface="Mind Meridian" panose="020B0803030507020204"/>
              </a:rPr>
              <a:t>Slide 1: </a:t>
            </a:r>
            <a:r>
              <a:rPr lang="en-GB" sz="5600" dirty="0">
                <a:latin typeface="Mind Meridian" panose="020B0803030507020204"/>
              </a:rPr>
              <a:t>PSHE education lesson: Introduce the lesson, explaining that Mind’s World Mental Health Day is 10 October 2025. </a:t>
            </a:r>
          </a:p>
          <a:p>
            <a:r>
              <a:rPr lang="en-GB" sz="5600" b="1" dirty="0">
                <a:latin typeface="Mind Meridian" panose="020B0803030507020204"/>
              </a:rPr>
              <a:t>Slide 2: </a:t>
            </a:r>
            <a:r>
              <a:rPr lang="en-GB" sz="5600" dirty="0">
                <a:latin typeface="Mind Meridian" panose="020B0803030507020204"/>
              </a:rPr>
              <a:t>Introduce the charity, explaining that Mind campaign to make sure ‘no mind gets left behind’.  Mind change minds - by making mental health an everyday priority. Mind support minds - by offering help whenever you might need it through our information, advice and local services. Mind connect minds - by bringing together people who care about mental health to make a difference. Highlight that Mind have dedicated webpages for young people with lots of practical information about mental health, getting help for yourself and for others.</a:t>
            </a:r>
          </a:p>
          <a:p>
            <a:r>
              <a:rPr lang="en-GB" sz="5600" b="1" dirty="0">
                <a:latin typeface="Mind Meridian" panose="020B0803030507020204"/>
              </a:rPr>
              <a:t>Slide 3: </a:t>
            </a:r>
            <a:r>
              <a:rPr lang="en-GB" sz="5600" dirty="0">
                <a:latin typeface="Mind Meridian" panose="020B0803030507020204"/>
              </a:rPr>
              <a:t>Remind students of ground rules for PSHE education, use the slide above if helpful. Make sure you make students aware of where they can go, and members of staff that are available for them, if they would like help, advice or support, both during and after the lesson. </a:t>
            </a:r>
          </a:p>
          <a:p>
            <a:r>
              <a:rPr lang="en-GB" sz="5600" b="1" i="0" kern="1200" dirty="0">
                <a:solidFill>
                  <a:srgbClr val="000000"/>
                </a:solidFill>
                <a:effectLst/>
                <a:latin typeface="Mind Meridian" panose="020B0803030507020204"/>
              </a:rPr>
              <a:t>Slide 4: </a:t>
            </a:r>
            <a:r>
              <a:rPr lang="en-GB" sz="5600" i="0" kern="1200" dirty="0">
                <a:solidFill>
                  <a:srgbClr val="000000"/>
                </a:solidFill>
                <a:effectLst/>
                <a:latin typeface="Mind Meridian" panose="020B0803030507020204"/>
              </a:rPr>
              <a:t>Show this slide to share the lesson learning objective and outcomes. </a:t>
            </a:r>
          </a:p>
          <a:p>
            <a:r>
              <a:rPr lang="en-GB" sz="5600" b="1" dirty="0">
                <a:solidFill>
                  <a:srgbClr val="000000"/>
                </a:solidFill>
                <a:latin typeface="Mind Meridian" panose="020B0803030507020204"/>
              </a:rPr>
              <a:t>Slide 5: </a:t>
            </a:r>
            <a:r>
              <a:rPr lang="en-GB" sz="5600" dirty="0">
                <a:solidFill>
                  <a:srgbClr val="000000"/>
                </a:solidFill>
                <a:latin typeface="Mind Meridian" panose="020B0803030507020204"/>
              </a:rPr>
              <a:t>Read the slide giving more information and introducing the lesson. </a:t>
            </a:r>
          </a:p>
          <a:p>
            <a:r>
              <a:rPr lang="en-GB" sz="5600" b="1" i="0" kern="1200" dirty="0">
                <a:solidFill>
                  <a:srgbClr val="000000"/>
                </a:solidFill>
                <a:effectLst/>
                <a:latin typeface="Mind Meridian" panose="020B0803030507020204"/>
              </a:rPr>
              <a:t>Slide 6: </a:t>
            </a:r>
            <a:r>
              <a:rPr lang="en-GB" sz="5600" i="0" kern="1200" dirty="0">
                <a:solidFill>
                  <a:srgbClr val="000000"/>
                </a:solidFill>
                <a:effectLst/>
                <a:latin typeface="Mind Meridian" panose="020B0803030507020204"/>
              </a:rPr>
              <a:t>Remind pupils of what mental health is, by reading this definition.</a:t>
            </a:r>
          </a:p>
          <a:p>
            <a:r>
              <a:rPr lang="en-GB" sz="5600" b="1" dirty="0">
                <a:solidFill>
                  <a:srgbClr val="000000"/>
                </a:solidFill>
                <a:latin typeface="Mind Meridian" panose="020B0803030507020204"/>
              </a:rPr>
              <a:t>Slide 7: </a:t>
            </a:r>
            <a:r>
              <a:rPr lang="en-GB" sz="5600" dirty="0">
                <a:solidFill>
                  <a:srgbClr val="000000"/>
                </a:solidFill>
                <a:latin typeface="Mind Meridian" panose="020B0803030507020204"/>
              </a:rPr>
              <a:t>Reiterate that we can all experience difficult feelings and poor mental health at times. You might also choose to say, ‘if this is happening to you, you are not alone.’</a:t>
            </a:r>
          </a:p>
          <a:p>
            <a:endParaRPr lang="en-GB" sz="5600" i="0" kern="1200" dirty="0">
              <a:solidFill>
                <a:srgbClr val="000000"/>
              </a:solidFill>
              <a:effectLst/>
              <a:latin typeface="Mind Meridian" panose="020B0803030507020204"/>
            </a:endParaRPr>
          </a:p>
          <a:p>
            <a:endParaRPr lang="en-GB" sz="5600" dirty="0">
              <a:solidFill>
                <a:schemeClr val="tx2">
                  <a:lumMod val="75000"/>
                </a:schemeClr>
              </a:solidFill>
              <a:latin typeface="Mind Meridian" panose="020B0803030507020204"/>
            </a:endParaRPr>
          </a:p>
          <a:p>
            <a:pPr marL="0" indent="0">
              <a:buNone/>
            </a:pPr>
            <a:endParaRPr lang="en-GB" sz="5600" i="0" kern="1200" dirty="0">
              <a:solidFill>
                <a:srgbClr val="000000"/>
              </a:solidFill>
              <a:effectLst/>
              <a:latin typeface="Mind Meridian" panose="020B0803030507020204"/>
            </a:endParaRPr>
          </a:p>
          <a:p>
            <a:pPr marL="0" indent="0">
              <a:buNone/>
            </a:pPr>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376880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C3972-111D-6DF0-5848-27495F965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23764-5B0B-E46A-3372-62DEFD176C08}"/>
              </a:ext>
            </a:extLst>
          </p:cNvPr>
          <p:cNvSpPr>
            <a:spLocks noGrp="1"/>
          </p:cNvSpPr>
          <p:nvPr>
            <p:ph type="title"/>
          </p:nvPr>
        </p:nvSpPr>
        <p:spPr>
          <a:xfrm>
            <a:off x="476250" y="185788"/>
            <a:ext cx="7886700" cy="649978"/>
          </a:xfrm>
        </p:spPr>
        <p:txBody>
          <a:bodyPr/>
          <a:lstStyle/>
          <a:p>
            <a:r>
              <a:rPr lang="en-US" dirty="0"/>
              <a:t>Lesson plan – Part 2</a:t>
            </a:r>
          </a:p>
        </p:txBody>
      </p:sp>
      <p:sp>
        <p:nvSpPr>
          <p:cNvPr id="3" name="Content Placeholder 2">
            <a:extLst>
              <a:ext uri="{FF2B5EF4-FFF2-40B4-BE49-F238E27FC236}">
                <a16:creationId xmlns:a16="http://schemas.microsoft.com/office/drawing/2014/main" id="{70F5E321-9A16-2EAE-0750-82823AF081EB}"/>
              </a:ext>
            </a:extLst>
          </p:cNvPr>
          <p:cNvSpPr>
            <a:spLocks noGrp="1"/>
          </p:cNvSpPr>
          <p:nvPr>
            <p:ph sz="half" idx="1"/>
          </p:nvPr>
        </p:nvSpPr>
        <p:spPr>
          <a:xfrm>
            <a:off x="476249" y="906449"/>
            <a:ext cx="7886701" cy="3768918"/>
          </a:xfrm>
        </p:spPr>
        <p:txBody>
          <a:bodyPr>
            <a:normAutofit fontScale="25000" lnSpcReduction="20000"/>
          </a:bodyPr>
          <a:lstStyle/>
          <a:p>
            <a:pPr marL="0" indent="0">
              <a:buNone/>
            </a:pPr>
            <a:r>
              <a:rPr lang="en-GB" sz="5600" b="1" dirty="0">
                <a:solidFill>
                  <a:srgbClr val="000000"/>
                </a:solidFill>
                <a:latin typeface="Mind Meridian" panose="020B0803030507020204"/>
              </a:rPr>
              <a:t>STARTER ACTIVITY</a:t>
            </a:r>
            <a:endParaRPr lang="en-GB" sz="5600" b="1" i="0" kern="1200" dirty="0">
              <a:solidFill>
                <a:srgbClr val="000000"/>
              </a:solidFill>
              <a:effectLst/>
              <a:latin typeface="Mind Meridian" panose="020B0803030507020204"/>
            </a:endParaRPr>
          </a:p>
          <a:p>
            <a:r>
              <a:rPr lang="en-GB" sz="5600" b="1" dirty="0">
                <a:solidFill>
                  <a:srgbClr val="000000"/>
                </a:solidFill>
                <a:latin typeface="Mind Meridian" panose="020B0803030507020204"/>
              </a:rPr>
              <a:t>Slide 8: </a:t>
            </a:r>
            <a:r>
              <a:rPr lang="en-GB" sz="5600" dirty="0">
                <a:solidFill>
                  <a:srgbClr val="000000"/>
                </a:solidFill>
                <a:latin typeface="Mind Meridian" panose="020B0803030507020204"/>
              </a:rPr>
              <a:t>Starter activity: Explain that the campaign message for Mind’s World Mental Health Day campaign is ‘mental health doesn’t take a day off.’ Ask students to individually reflect on this statement for a few minutes.  They could individually write/draw in their exercise books and/or discuss with the person next to them. Invite students to share their ideas if they want to.</a:t>
            </a:r>
          </a:p>
          <a:p>
            <a:r>
              <a:rPr lang="en-GB" sz="5600" b="1" i="0" kern="1200" dirty="0">
                <a:solidFill>
                  <a:srgbClr val="000000"/>
                </a:solidFill>
                <a:effectLst/>
                <a:latin typeface="Mind Meridian" panose="020B0803030507020204"/>
              </a:rPr>
              <a:t>Slide </a:t>
            </a:r>
            <a:r>
              <a:rPr lang="en-GB" sz="5600" b="1" dirty="0">
                <a:solidFill>
                  <a:srgbClr val="000000"/>
                </a:solidFill>
                <a:latin typeface="Mind Meridian" panose="020B0803030507020204"/>
              </a:rPr>
              <a:t>9</a:t>
            </a:r>
            <a:r>
              <a:rPr lang="en-GB" sz="5600" b="1" i="0" kern="1200" dirty="0">
                <a:solidFill>
                  <a:srgbClr val="000000"/>
                </a:solidFill>
                <a:effectLst/>
                <a:latin typeface="Mind Meridian" panose="020B0803030507020204"/>
              </a:rPr>
              <a:t>: </a:t>
            </a:r>
            <a:r>
              <a:rPr lang="en-GB" sz="5600" i="0" kern="1200" dirty="0">
                <a:solidFill>
                  <a:srgbClr val="000000"/>
                </a:solidFill>
                <a:effectLst/>
                <a:latin typeface="Mind Meridian" panose="020B0803030507020204"/>
              </a:rPr>
              <a:t>Explain that mental health can be linked to everything from our physical health, to our finances, and our relationships. Mental health might be part of our defining moments of our lives (major events or the ‘big’ things that happen in our lives) and also the day to day (everyday). ? = Students may have other suggestions. </a:t>
            </a:r>
          </a:p>
          <a:p>
            <a:pPr lvl="1">
              <a:buFont typeface="Courier New" panose="02070309020205020404" pitchFamily="49" charset="0"/>
              <a:buChar char="o"/>
            </a:pPr>
            <a:r>
              <a:rPr lang="en-GB" sz="5400" i="0" kern="1200" dirty="0">
                <a:solidFill>
                  <a:srgbClr val="000000"/>
                </a:solidFill>
                <a:effectLst/>
                <a:latin typeface="Mind Meridian" panose="020B0803030507020204"/>
              </a:rPr>
              <a:t>Our mental health can affect different parts of our lives – for example, if someone is feeling worried about something they might not sleep well, or if someone is feeling anxious, they might stop socialising.  </a:t>
            </a:r>
          </a:p>
          <a:p>
            <a:pPr lvl="1">
              <a:buFont typeface="Courier New" panose="02070309020205020404" pitchFamily="49" charset="0"/>
              <a:buChar char="o"/>
            </a:pPr>
            <a:r>
              <a:rPr lang="en-GB" sz="5400" i="0" kern="1200" dirty="0">
                <a:solidFill>
                  <a:srgbClr val="000000"/>
                </a:solidFill>
                <a:effectLst/>
                <a:latin typeface="Mind Meridian" panose="020B0803030507020204"/>
              </a:rPr>
              <a:t>Different things happening in our lives, can also affect our mental health, for example, a shocking news story might make someone feel upset, or not having enough money could make someone feel stressed.</a:t>
            </a:r>
          </a:p>
          <a:p>
            <a:pPr marL="0" indent="0">
              <a:buNone/>
            </a:pPr>
            <a:endParaRPr lang="en-GB" sz="5600" dirty="0">
              <a:solidFill>
                <a:schemeClr val="tx2">
                  <a:lumMod val="75000"/>
                </a:schemeClr>
              </a:solidFill>
              <a:latin typeface="Mind Meridian" panose="020B0803030507020204"/>
            </a:endParaRPr>
          </a:p>
          <a:p>
            <a:pPr marL="0" indent="0">
              <a:buNone/>
            </a:pPr>
            <a:endParaRPr lang="en-GB" sz="5600" i="0" kern="1200" dirty="0">
              <a:solidFill>
                <a:srgbClr val="000000"/>
              </a:solidFill>
              <a:effectLst/>
              <a:latin typeface="Mind Meridian" panose="020B0803030507020204"/>
            </a:endParaRPr>
          </a:p>
          <a:p>
            <a:pPr marL="0" indent="0">
              <a:buNone/>
            </a:pPr>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23514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8265-5EF6-1B4C-B6A6-D2CDC736B535}"/>
              </a:ext>
            </a:extLst>
          </p:cNvPr>
          <p:cNvSpPr>
            <a:spLocks noGrp="1"/>
          </p:cNvSpPr>
          <p:nvPr>
            <p:ph type="title"/>
          </p:nvPr>
        </p:nvSpPr>
        <p:spPr>
          <a:xfrm>
            <a:off x="469625" y="-10958"/>
            <a:ext cx="5858387" cy="1149182"/>
          </a:xfrm>
        </p:spPr>
        <p:txBody>
          <a:bodyPr/>
          <a:lstStyle/>
          <a:p>
            <a:r>
              <a:rPr lang="en-US" dirty="0"/>
              <a:t>Ground rules</a:t>
            </a:r>
          </a:p>
        </p:txBody>
      </p:sp>
      <p:sp>
        <p:nvSpPr>
          <p:cNvPr id="3" name="Content Placeholder 2">
            <a:extLst>
              <a:ext uri="{FF2B5EF4-FFF2-40B4-BE49-F238E27FC236}">
                <a16:creationId xmlns:a16="http://schemas.microsoft.com/office/drawing/2014/main" id="{6569DC6F-A16F-A941-8D4D-71D088776A74}"/>
              </a:ext>
            </a:extLst>
          </p:cNvPr>
          <p:cNvSpPr>
            <a:spLocks noGrp="1"/>
          </p:cNvSpPr>
          <p:nvPr>
            <p:ph idx="1"/>
          </p:nvPr>
        </p:nvSpPr>
        <p:spPr>
          <a:xfrm>
            <a:off x="469624" y="1354909"/>
            <a:ext cx="6134376" cy="3371103"/>
          </a:xfrm>
        </p:spPr>
        <p:txBody>
          <a:bodyPr>
            <a:normAutofit fontScale="92500" lnSpcReduction="10000"/>
          </a:bodyPr>
          <a:lstStyle/>
          <a:p>
            <a:r>
              <a:rPr lang="en-US" sz="2000" dirty="0"/>
              <a:t>Respect each others’ views and opinions. </a:t>
            </a:r>
          </a:p>
          <a:p>
            <a:r>
              <a:rPr lang="en-US" sz="2000" dirty="0"/>
              <a:t>Try to use language that won’t offend or upset people and we can apologise if we accidentally upset someone.</a:t>
            </a:r>
          </a:p>
          <a:p>
            <a:r>
              <a:rPr lang="en-US" sz="2000" dirty="0"/>
              <a:t>Aim not to judge or make assumptions about others. </a:t>
            </a:r>
          </a:p>
          <a:p>
            <a:r>
              <a:rPr lang="en-US" sz="2000" dirty="0"/>
              <a:t>There is no expectation to share personal stories and please do not share other people’s stories.</a:t>
            </a:r>
          </a:p>
          <a:p>
            <a:r>
              <a:rPr lang="en-US" sz="2000" dirty="0"/>
              <a:t>No question is a silly question, but we have the right to pass if a personal question is asked. </a:t>
            </a:r>
          </a:p>
          <a:p>
            <a:r>
              <a:rPr lang="en-US" sz="2000" dirty="0"/>
              <a:t>We can ask for help and further support.  </a:t>
            </a:r>
          </a:p>
          <a:p>
            <a:endParaRPr lang="en-US" dirty="0"/>
          </a:p>
        </p:txBody>
      </p:sp>
      <p:pic>
        <p:nvPicPr>
          <p:cNvPr id="7" name="Picture 6">
            <a:extLst>
              <a:ext uri="{FF2B5EF4-FFF2-40B4-BE49-F238E27FC236}">
                <a16:creationId xmlns:a16="http://schemas.microsoft.com/office/drawing/2014/main" id="{54E50F48-CB6C-E345-8FDF-C270DCBC8F2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34615" y="3323064"/>
            <a:ext cx="2609384" cy="1820436"/>
          </a:xfrm>
          <a:prstGeom prst="rect">
            <a:avLst/>
          </a:prstGeom>
        </p:spPr>
      </p:pic>
      <p:pic>
        <p:nvPicPr>
          <p:cNvPr id="9" name="Picture Placeholder 8" descr="Close-up of hands holding each other&#10;&#10;AI-generated content may be incorrect.">
            <a:extLst>
              <a:ext uri="{FF2B5EF4-FFF2-40B4-BE49-F238E27FC236}">
                <a16:creationId xmlns:a16="http://schemas.microsoft.com/office/drawing/2014/main" id="{A37F119C-B488-45D2-1C41-7A4B5F2D7DF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702951" y="0"/>
            <a:ext cx="2441050" cy="5143500"/>
          </a:xfrm>
        </p:spPr>
      </p:pic>
    </p:spTree>
    <p:extLst>
      <p:ext uri="{BB962C8B-B14F-4D97-AF65-F5344CB8AC3E}">
        <p14:creationId xmlns:p14="http://schemas.microsoft.com/office/powerpoint/2010/main" val="122049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1E9B-0D60-B587-9D62-0F9BBC547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C9EA4-E8C5-ECEC-3203-0E277244F517}"/>
              </a:ext>
            </a:extLst>
          </p:cNvPr>
          <p:cNvSpPr>
            <a:spLocks noGrp="1"/>
          </p:cNvSpPr>
          <p:nvPr>
            <p:ph type="title"/>
          </p:nvPr>
        </p:nvSpPr>
        <p:spPr>
          <a:xfrm>
            <a:off x="476250" y="185788"/>
            <a:ext cx="7886700" cy="649978"/>
          </a:xfrm>
        </p:spPr>
        <p:txBody>
          <a:bodyPr/>
          <a:lstStyle/>
          <a:p>
            <a:r>
              <a:rPr lang="en-US" dirty="0"/>
              <a:t>Lesson plan – Part 3</a:t>
            </a:r>
          </a:p>
        </p:txBody>
      </p:sp>
      <p:sp>
        <p:nvSpPr>
          <p:cNvPr id="3" name="Content Placeholder 2">
            <a:extLst>
              <a:ext uri="{FF2B5EF4-FFF2-40B4-BE49-F238E27FC236}">
                <a16:creationId xmlns:a16="http://schemas.microsoft.com/office/drawing/2014/main" id="{B9BFA9BB-5CBD-AB30-711A-9FE7C5183297}"/>
              </a:ext>
            </a:extLst>
          </p:cNvPr>
          <p:cNvSpPr>
            <a:spLocks noGrp="1"/>
          </p:cNvSpPr>
          <p:nvPr>
            <p:ph sz="half" idx="1"/>
          </p:nvPr>
        </p:nvSpPr>
        <p:spPr>
          <a:xfrm>
            <a:off x="532323" y="985962"/>
            <a:ext cx="8079353" cy="3768918"/>
          </a:xfrm>
        </p:spPr>
        <p:txBody>
          <a:bodyPr>
            <a:normAutofit fontScale="25000" lnSpcReduction="20000"/>
          </a:bodyPr>
          <a:lstStyle/>
          <a:p>
            <a:pPr marL="0" indent="0">
              <a:buNone/>
            </a:pPr>
            <a:r>
              <a:rPr lang="en-GB" sz="5600" b="1" i="0" kern="1200" dirty="0">
                <a:solidFill>
                  <a:srgbClr val="000000"/>
                </a:solidFill>
                <a:effectLst/>
                <a:latin typeface="Mind Meridian" panose="020B0503030507020204" pitchFamily="34" charset="0"/>
                <a:cs typeface="Mind Meridian" panose="020B0503030507020204" pitchFamily="34" charset="0"/>
              </a:rPr>
              <a:t>MAIN ACTIVITY 1</a:t>
            </a:r>
            <a:endParaRPr lang="en-US" sz="5600" dirty="0">
              <a:latin typeface="Mind Meridian" panose="020B0503030507020204" pitchFamily="34" charset="0"/>
              <a:cs typeface="Mind Meridian" panose="020B0503030507020204" pitchFamily="34" charset="0"/>
            </a:endParaRPr>
          </a:p>
          <a:p>
            <a:r>
              <a:rPr lang="en-US" sz="5600" b="1" dirty="0">
                <a:latin typeface="Mind Meridian" panose="020B0503030507020204" pitchFamily="34" charset="0"/>
                <a:cs typeface="Mind Meridian" panose="020B0503030507020204" pitchFamily="34" charset="0"/>
              </a:rPr>
              <a:t>Slide 10: </a:t>
            </a:r>
            <a:r>
              <a:rPr lang="en-GB" sz="5600" b="1" i="0" kern="1200" dirty="0">
                <a:solidFill>
                  <a:srgbClr val="000000"/>
                </a:solidFill>
                <a:effectLst/>
                <a:latin typeface="Mind Meridian" panose="020B0503030507020204" pitchFamily="34" charset="0"/>
                <a:cs typeface="Mind Meridian" panose="020B0503030507020204" pitchFamily="34" charset="0"/>
              </a:rPr>
              <a:t>Main activity 1: </a:t>
            </a:r>
            <a:r>
              <a:rPr lang="en-GB" sz="5600" i="0" kern="1200" dirty="0">
                <a:solidFill>
                  <a:srgbClr val="000000"/>
                </a:solidFill>
                <a:effectLst/>
                <a:latin typeface="Mind Meridian" panose="020B0503030507020204" pitchFamily="34" charset="0"/>
                <a:cs typeface="Mind Meridian" panose="020B0503030507020204" pitchFamily="34" charset="0"/>
              </a:rPr>
              <a:t>Working in small groups, students choose a topic from the list shown (or they could choose a card from the resource slide) and discuss how it could affect someone’s mental health.  This could be defining moments of someone’s life (major events or the ‘big’ things that happen) or the day to day (everyday).  It could have a positive or negative effect on mental health. Give them time to discuss two or three different aspects of life, or allowing them longer to discuss one in more depth. ? = Students may have other suggestions about aspects of life that could affect mental health. </a:t>
            </a:r>
          </a:p>
          <a:p>
            <a:r>
              <a:rPr lang="en-GB" sz="5600" b="1" dirty="0">
                <a:latin typeface="Mind Meridian" panose="020B0503030507020204" pitchFamily="34" charset="0"/>
                <a:cs typeface="Mind Meridian" panose="020B0503030507020204" pitchFamily="34" charset="0"/>
              </a:rPr>
              <a:t>Slide 11: </a:t>
            </a:r>
            <a:r>
              <a:rPr lang="en-GB" sz="5600" i="0" kern="1200" dirty="0">
                <a:solidFill>
                  <a:srgbClr val="000000"/>
                </a:solidFill>
                <a:effectLst/>
                <a:latin typeface="Mind Meridian" panose="020B0503030507020204" pitchFamily="34" charset="0"/>
                <a:cs typeface="Mind Meridian" panose="020B0503030507020204" pitchFamily="34" charset="0"/>
              </a:rPr>
              <a:t>Repeat the activity, but this time, ask the students to discuss how mental health could affect one or more aspects of someone’s life, and how. ? = Students may suggestions about aspects of life mental health can affect. </a:t>
            </a:r>
          </a:p>
          <a:p>
            <a:pPr marL="0" indent="0">
              <a:buNone/>
            </a:pPr>
            <a:endParaRPr lang="en-GB" sz="5600" b="1" dirty="0">
              <a:solidFill>
                <a:srgbClr val="000000"/>
              </a:solidFill>
              <a:latin typeface="Mind Meridian" panose="020B0503030507020204" pitchFamily="34" charset="0"/>
              <a:cs typeface="Mind Meridian" panose="020B0503030507020204" pitchFamily="34" charset="0"/>
            </a:endParaRPr>
          </a:p>
          <a:p>
            <a:pPr marL="0" indent="0">
              <a:buNone/>
            </a:pPr>
            <a:r>
              <a:rPr lang="en-GB" sz="5600" b="1" dirty="0">
                <a:solidFill>
                  <a:srgbClr val="000000"/>
                </a:solidFill>
                <a:latin typeface="Mind Meridian" panose="020B0503030507020204" pitchFamily="34" charset="0"/>
                <a:cs typeface="Mind Meridian" panose="020B0503030507020204" pitchFamily="34" charset="0"/>
              </a:rPr>
              <a:t>MAIN ACTIVITY 2</a:t>
            </a:r>
          </a:p>
          <a:p>
            <a:r>
              <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Slide 12: </a:t>
            </a:r>
            <a:r>
              <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Main activity 2: Ask students to read the character profile – Conor, and then working in their groups, discuss how poor mental health is affecting different aspects of Conor’s life.  How is Conor feeling?  What aspects of his life are being affected and how?</a:t>
            </a:r>
          </a:p>
          <a:p>
            <a:r>
              <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Slide 13: </a:t>
            </a:r>
            <a:r>
              <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Take feedback from students. </a:t>
            </a:r>
          </a:p>
          <a:p>
            <a:r>
              <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Slide 1</a:t>
            </a:r>
            <a:r>
              <a:rPr lang="en-GB" sz="5600" b="1" dirty="0">
                <a:solidFill>
                  <a:srgbClr val="000000"/>
                </a:solidFill>
                <a:latin typeface="Mind Meridian" panose="020B0503030507020204" pitchFamily="34" charset="0"/>
                <a:cs typeface="Mind Meridian" panose="020B0503030507020204" pitchFamily="34" charset="0"/>
              </a:rPr>
              <a:t>4</a:t>
            </a:r>
            <a:r>
              <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 </a:t>
            </a:r>
            <a:r>
              <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Main activity 2: Ask students to read the character profile – Kali, and then then working in their groups, discuss how different aspects of Kali’s life might be affecting her mental health.  How is Kali feeling?  What aspects of her life are potentially affecting her mental health and how?</a:t>
            </a:r>
          </a:p>
          <a:p>
            <a:r>
              <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Slide 15: </a:t>
            </a:r>
            <a:r>
              <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rPr>
              <a:t>Take feedback from students. </a:t>
            </a:r>
          </a:p>
          <a:p>
            <a:endPar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endParaRPr>
          </a:p>
          <a:p>
            <a:endPar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endParaRPr>
          </a:p>
          <a:p>
            <a:endParaRPr kumimoji="0" lang="en-GB" sz="5600"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GB" sz="5600" b="1" i="0" u="none" strike="noStrike" kern="1200" cap="none" spc="0" normalizeH="0" baseline="0" noProof="0" dirty="0">
              <a:ln>
                <a:noFill/>
              </a:ln>
              <a:solidFill>
                <a:srgbClr val="000000"/>
              </a:solidFill>
              <a:effectLst/>
              <a:uLnTx/>
              <a:uFillTx/>
              <a:latin typeface="Mind Meridian" panose="020B0503030507020204" pitchFamily="34" charset="0"/>
              <a:cs typeface="Mind Meridian" panose="020B0503030507020204" pitchFamily="34" charset="0"/>
            </a:endParaRPr>
          </a:p>
          <a:p>
            <a:pPr marL="0" indent="0">
              <a:buNone/>
            </a:pPr>
            <a:endParaRPr lang="en-GB" sz="5600" dirty="0">
              <a:solidFill>
                <a:schemeClr val="tx2">
                  <a:lumMod val="75000"/>
                </a:schemeClr>
              </a:solidFill>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r>
              <a:rPr lang="en-GB" sz="2000" i="0" kern="1200" dirty="0">
                <a:solidFill>
                  <a:srgbClr val="000000"/>
                </a:solidFill>
                <a:effectLst/>
                <a:latin typeface="Mind Meridian" panose="020B0503030507020204" pitchFamily="34" charset="0"/>
                <a:cs typeface="Mind Meridian" panose="020B0503030507020204" pitchFamily="34" charset="0"/>
              </a:rPr>
              <a:t> </a:t>
            </a:r>
          </a:p>
          <a:p>
            <a:endParaRPr lang="en-GB" i="0" dirty="0">
              <a:latin typeface="Mind Meridian" panose="020B0503030507020204" pitchFamily="34" charset="0"/>
              <a:cs typeface="Mind Meridian" panose="020B0503030507020204" pitchFamily="34" charset="0"/>
            </a:endParaRPr>
          </a:p>
          <a:p>
            <a:pPr marL="0" indent="0">
              <a:buNone/>
            </a:pPr>
            <a:endParaRPr lang="en-GB"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119683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A06C9-B01A-F4A3-2497-1C843D518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9CB6F-2E01-3D9F-0F07-E51E5032AB18}"/>
              </a:ext>
            </a:extLst>
          </p:cNvPr>
          <p:cNvSpPr>
            <a:spLocks noGrp="1"/>
          </p:cNvSpPr>
          <p:nvPr>
            <p:ph type="title"/>
          </p:nvPr>
        </p:nvSpPr>
        <p:spPr>
          <a:xfrm>
            <a:off x="476250" y="185788"/>
            <a:ext cx="7886700" cy="649978"/>
          </a:xfrm>
        </p:spPr>
        <p:txBody>
          <a:bodyPr/>
          <a:lstStyle/>
          <a:p>
            <a:r>
              <a:rPr lang="en-US" dirty="0"/>
              <a:t>Lesson plan – Part 4</a:t>
            </a:r>
          </a:p>
        </p:txBody>
      </p:sp>
      <p:sp>
        <p:nvSpPr>
          <p:cNvPr id="3" name="Content Placeholder 2">
            <a:extLst>
              <a:ext uri="{FF2B5EF4-FFF2-40B4-BE49-F238E27FC236}">
                <a16:creationId xmlns:a16="http://schemas.microsoft.com/office/drawing/2014/main" id="{B36F1310-0ADA-3C29-9B9E-E3DBFC51A7AF}"/>
              </a:ext>
            </a:extLst>
          </p:cNvPr>
          <p:cNvSpPr>
            <a:spLocks noGrp="1"/>
          </p:cNvSpPr>
          <p:nvPr>
            <p:ph sz="half" idx="1"/>
          </p:nvPr>
        </p:nvSpPr>
        <p:spPr>
          <a:xfrm>
            <a:off x="532323" y="985962"/>
            <a:ext cx="8079353" cy="3768918"/>
          </a:xfrm>
        </p:spPr>
        <p:txBody>
          <a:bodyPr>
            <a:normAutofit fontScale="25000" lnSpcReduction="20000"/>
          </a:bodyPr>
          <a:lstStyle/>
          <a:p>
            <a:r>
              <a:rPr lang="en-US" sz="5600" b="1" dirty="0">
                <a:latin typeface="Mind Meridian" panose="020B0803030507020204"/>
              </a:rPr>
              <a:t>Slide 16: </a:t>
            </a:r>
            <a:r>
              <a:rPr lang="en-GB" sz="5600" dirty="0">
                <a:latin typeface="Mind Meridian" panose="020B0803030507020204"/>
              </a:rPr>
              <a:t>Read the text on the slide explaining to that it is always ok to seek help for your mental health, even if you are not sure if you are experiencing a mental health problem. </a:t>
            </a:r>
          </a:p>
          <a:p>
            <a:endParaRPr kumimoji="0" lang="en-GB" sz="5600" b="1" i="0" u="none" strike="noStrike" kern="1200" cap="none" spc="0" normalizeH="0" baseline="0" noProof="0" dirty="0">
              <a:ln>
                <a:noFill/>
              </a:ln>
              <a:solidFill>
                <a:srgbClr val="000000"/>
              </a:solidFill>
              <a:effectLst/>
              <a:uLnTx/>
              <a:uFillTx/>
              <a:latin typeface="Mind Meridian" panose="020B0803030507020204"/>
              <a:ea typeface="+mn-ea"/>
            </a:endParaRPr>
          </a:p>
          <a:p>
            <a:pPr marL="0" indent="0">
              <a:buNone/>
            </a:pPr>
            <a:r>
              <a:rPr lang="en-GB" sz="5600" b="1" dirty="0">
                <a:solidFill>
                  <a:srgbClr val="000000"/>
                </a:solidFill>
                <a:latin typeface="Mind Meridian" panose="020B0803030507020204"/>
              </a:rPr>
              <a:t>MAIN ACTIVITY 3</a:t>
            </a:r>
          </a:p>
          <a:p>
            <a:r>
              <a:rPr lang="en-US" sz="5600" b="1" dirty="0">
                <a:solidFill>
                  <a:srgbClr val="000000"/>
                </a:solidFill>
                <a:latin typeface="Mind Meridian" panose="020B0803030507020204"/>
              </a:rPr>
              <a:t>Slide 17: </a:t>
            </a:r>
            <a:r>
              <a:rPr lang="en-GB" sz="5600" dirty="0">
                <a:solidFill>
                  <a:srgbClr val="000000"/>
                </a:solidFill>
                <a:latin typeface="Mind Meridian" panose="020B0803030507020204"/>
              </a:rPr>
              <a:t>Ask students to work in pairs to discuss this question. Additional questions: What might be the biggest barrier? Would this be the same/different for everyone and why? </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18: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Take feedback from students and discuss some of the examples on the slide. Worrying about how someone might react, might include that thinking that they might say or do things that are hurtful or upsetting; or might not take the situation seriously.  We might also worry that they won’t understand (some mental health problems are less understood than others). ? </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19: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Ask students to work in pairs to discuss this question. Additional questions: Which do you think would be the most useful?  Would this be the same/different for everyone and why? </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a:t>
            </a:r>
            <a:r>
              <a:rPr lang="en-GB" sz="5600" b="1" dirty="0">
                <a:solidFill>
                  <a:srgbClr val="000000"/>
                </a:solidFill>
                <a:latin typeface="Mind Meridian" panose="020B0803030507020204"/>
              </a:rPr>
              <a:t>20</a:t>
            </a:r>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Take feedback from students and discuss some of the examples on the slide. *Acknowledge that deciding who to talk to can be hard. To help with this, try to think of someone you know who is kind, understanding and a good listener, you feel safe around, will be open to what you have to say, you feel comfortable talking to, has supported you or other people before… they may (or may not), have been through a similar experience. </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21: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Explain that there are also organisations that offer support, if talking to someone unknown, but who is trained to have these conversations is helpful.</a:t>
            </a:r>
          </a:p>
          <a:p>
            <a:pPr marL="0" indent="0">
              <a:buNone/>
            </a:pP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 </a:t>
            </a:r>
          </a:p>
          <a:p>
            <a:pPr marL="0" indent="0">
              <a:buNone/>
            </a:pPr>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pPr marL="0" indent="0">
              <a:buNone/>
            </a:pPr>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GB" sz="5600" b="1" i="0" u="none" strike="noStrike" kern="1200" cap="none" spc="0" normalizeH="0" baseline="0" noProof="0" dirty="0">
              <a:ln>
                <a:noFill/>
              </a:ln>
              <a:solidFill>
                <a:srgbClr val="000000"/>
              </a:solidFill>
              <a:effectLst/>
              <a:uLnTx/>
              <a:uFillTx/>
              <a:latin typeface="Mind Meridian" panose="020B0803030507020204"/>
              <a:ea typeface="+mn-ea"/>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GB" sz="5600" b="1" i="0" u="none" strike="noStrike" kern="1200" cap="none" spc="0" normalizeH="0" baseline="0" noProof="0" dirty="0">
              <a:ln>
                <a:noFill/>
              </a:ln>
              <a:solidFill>
                <a:srgbClr val="000000"/>
              </a:solidFill>
              <a:effectLst/>
              <a:uLnTx/>
              <a:uFillTx/>
              <a:latin typeface="Mind Meridian" panose="020B0803030507020204"/>
              <a:ea typeface="+mn-ea"/>
            </a:endParaRPr>
          </a:p>
          <a:p>
            <a:pPr marL="0" indent="0">
              <a:buNone/>
            </a:pPr>
            <a:endParaRPr lang="en-GB" sz="5600" dirty="0">
              <a:solidFill>
                <a:schemeClr val="tx2">
                  <a:lumMod val="75000"/>
                </a:schemeClr>
              </a:solidFill>
              <a:latin typeface="Mind Meridian" panose="020B0803030507020204"/>
            </a:endParaRPr>
          </a:p>
          <a:p>
            <a:pPr marL="0" indent="0">
              <a:buNone/>
            </a:pPr>
            <a:endParaRPr lang="en-GB" sz="5600" i="0" kern="1200" dirty="0">
              <a:solidFill>
                <a:srgbClr val="000000"/>
              </a:solidFill>
              <a:effectLst/>
              <a:latin typeface="Mind Meridian" panose="020B0803030507020204"/>
            </a:endParaRPr>
          </a:p>
          <a:p>
            <a:pPr marL="0" indent="0">
              <a:buNone/>
            </a:pPr>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275142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DA383-0F01-9098-3E3E-876F5D44A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7824A-E5C1-B846-BB91-624F4B6EBC0E}"/>
              </a:ext>
            </a:extLst>
          </p:cNvPr>
          <p:cNvSpPr>
            <a:spLocks noGrp="1"/>
          </p:cNvSpPr>
          <p:nvPr>
            <p:ph type="title"/>
          </p:nvPr>
        </p:nvSpPr>
        <p:spPr>
          <a:xfrm>
            <a:off x="476250" y="185788"/>
            <a:ext cx="7886700" cy="649978"/>
          </a:xfrm>
        </p:spPr>
        <p:txBody>
          <a:bodyPr/>
          <a:lstStyle/>
          <a:p>
            <a:r>
              <a:rPr lang="en-US" dirty="0"/>
              <a:t>Lesson plan – Part 5</a:t>
            </a:r>
          </a:p>
        </p:txBody>
      </p:sp>
      <p:sp>
        <p:nvSpPr>
          <p:cNvPr id="3" name="Content Placeholder 2">
            <a:extLst>
              <a:ext uri="{FF2B5EF4-FFF2-40B4-BE49-F238E27FC236}">
                <a16:creationId xmlns:a16="http://schemas.microsoft.com/office/drawing/2014/main" id="{81851EE3-CE72-C048-CC4A-D5549D86D470}"/>
              </a:ext>
            </a:extLst>
          </p:cNvPr>
          <p:cNvSpPr>
            <a:spLocks noGrp="1"/>
          </p:cNvSpPr>
          <p:nvPr>
            <p:ph sz="half" idx="1"/>
          </p:nvPr>
        </p:nvSpPr>
        <p:spPr>
          <a:xfrm>
            <a:off x="565950" y="867571"/>
            <a:ext cx="7886700" cy="3768918"/>
          </a:xfrm>
        </p:spPr>
        <p:txBody>
          <a:bodyPr>
            <a:normAutofit fontScale="25000" lnSpcReduction="20000"/>
          </a:bodyPr>
          <a:lstStyle/>
          <a:p>
            <a:r>
              <a:rPr lang="en-US" sz="5600" b="1" dirty="0">
                <a:latin typeface="Mind Meridian" panose="020B0803030507020204"/>
              </a:rPr>
              <a:t>Slide 22: </a:t>
            </a:r>
            <a:r>
              <a:rPr lang="en-GB" sz="5600" dirty="0">
                <a:latin typeface="Mind Meridian" panose="020B0803030507020204"/>
              </a:rPr>
              <a:t>Explain this video will give information about getting help and support. Play the video (1 minute, 30 seconds): https://www.mind.org.uk/for-young-people/how-to-get-help-and-support/</a:t>
            </a:r>
            <a:endParaRPr lang="en-GB" sz="5600" dirty="0">
              <a:solidFill>
                <a:srgbClr val="000000"/>
              </a:solidFill>
              <a:latin typeface="Mind Meridian" panose="020B0803030507020204"/>
            </a:endParaRP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23: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Explain that sometimes knowing how to start a conversation might be the beginning point, would any of these conversations start help? Can the students think of any others?</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24: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Explain that if your friend is going through a difficult time or is struggling with the way they're feeling, it can be hard to know what to do. Finding the words to start talking to your friend about how they're feeling can be difficult. There's no perfect way to ask if they're okay and you can only try your best. It's okay if you don't completely understand what's going on with them. Just wanting to support them is a good start. If your friend or partner doesn't want to talk, try not to pressure them. Giving them some space can help them open up to you or someone else when they're ready. Let them know you're there for them and let them come to you. But, if you don't feel comfortable with what they've told you, or you think they or someone else could be in danger, it's important to do the safest thing: ask them to tell an adult they trust; tell them that you need to tell someone because you're worried about them; or ask if there's someone else who they're happy for you to talk to or tell. </a:t>
            </a:r>
          </a:p>
          <a:p>
            <a:pPr marL="0" indent="0">
              <a:buNone/>
            </a:pPr>
            <a:endParaRPr lang="en-GB" sz="5600" dirty="0">
              <a:solidFill>
                <a:srgbClr val="000000"/>
              </a:solidFill>
              <a:latin typeface="Mind Meridian" panose="020B0803030507020204"/>
            </a:endParaRPr>
          </a:p>
          <a:p>
            <a:pPr marL="0" indent="0">
              <a:buNone/>
            </a:pPr>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CLOSING ACTIVITY</a:t>
            </a:r>
          </a:p>
          <a:p>
            <a:r>
              <a:rPr kumimoji="0" lang="en-GB" sz="5600" b="1" i="0" u="none" strike="noStrike" kern="1200" cap="none" spc="0" normalizeH="0" baseline="0" noProof="0" dirty="0">
                <a:ln>
                  <a:noFill/>
                </a:ln>
                <a:solidFill>
                  <a:srgbClr val="000000"/>
                </a:solidFill>
                <a:effectLst/>
                <a:uLnTx/>
                <a:uFillTx/>
                <a:latin typeface="Mind Meridian" panose="020B0803030507020204"/>
                <a:ea typeface="+mn-ea"/>
              </a:rPr>
              <a:t>Slide 25: </a:t>
            </a:r>
            <a:r>
              <a:rPr kumimoji="0" lang="en-GB" sz="5600" i="0" u="none" strike="noStrike" kern="1200" cap="none" spc="0" normalizeH="0" baseline="0" noProof="0" dirty="0">
                <a:ln>
                  <a:noFill/>
                </a:ln>
                <a:solidFill>
                  <a:srgbClr val="000000"/>
                </a:solidFill>
                <a:effectLst/>
                <a:uLnTx/>
                <a:uFillTx/>
                <a:latin typeface="Mind Meridian" panose="020B0803030507020204"/>
                <a:ea typeface="+mn-ea"/>
              </a:rPr>
              <a:t>Ask students to individually reflect again on the key message for Mind’s World Mental Health Day.  Is there anything they would add to their initial thoughts, images and ideas? They could individually write/draw in their exercise books (using a different colour pen, to show a change, confirmation or consolidation of their thinking) and/or discuss with the person next to them.  Encourage students to help share the key </a:t>
            </a:r>
            <a:r>
              <a:rPr kumimoji="0" lang="en-GB" sz="5600" i="0" u="none" strike="noStrike" kern="1200" cap="none" spc="0" normalizeH="0" baseline="0" noProof="0" dirty="0" err="1">
                <a:ln>
                  <a:noFill/>
                </a:ln>
                <a:solidFill>
                  <a:srgbClr val="000000"/>
                </a:solidFill>
                <a:effectLst/>
                <a:uLnTx/>
                <a:uFillTx/>
                <a:latin typeface="Mind Meridian" panose="020B0803030507020204"/>
                <a:ea typeface="+mn-ea"/>
              </a:rPr>
              <a:t>messag</a:t>
            </a:r>
            <a:r>
              <a:rPr lang="en-GB" sz="5600" dirty="0">
                <a:solidFill>
                  <a:srgbClr val="000000"/>
                </a:solidFill>
                <a:latin typeface="Mind Meridian" panose="020B0803030507020204"/>
              </a:rPr>
              <a:t>e.</a:t>
            </a:r>
            <a:endParaRPr kumimoji="0" lang="en-GB" sz="5600" i="0" u="none" strike="noStrike" kern="1200" cap="none" spc="0" normalizeH="0" baseline="0" noProof="0" dirty="0">
              <a:ln>
                <a:noFill/>
              </a:ln>
              <a:solidFill>
                <a:srgbClr val="000000"/>
              </a:solidFill>
              <a:effectLst/>
              <a:uLnTx/>
              <a:uFillTx/>
              <a:latin typeface="Mind Meridian" panose="020B0803030507020204"/>
              <a:ea typeface="+mn-ea"/>
            </a:endParaRPr>
          </a:p>
          <a:p>
            <a:endParaRPr lang="en-GB" sz="5600" dirty="0">
              <a:solidFill>
                <a:srgbClr val="000000"/>
              </a:solidFill>
              <a:latin typeface="Mind Meridian" panose="020B0803030507020204"/>
            </a:endParaRPr>
          </a:p>
          <a:p>
            <a:endParaRPr lang="en-GB" i="0" dirty="0"/>
          </a:p>
          <a:p>
            <a:pPr marL="0" indent="0">
              <a:buNone/>
            </a:pPr>
            <a:endParaRPr lang="en-GB" dirty="0"/>
          </a:p>
        </p:txBody>
      </p:sp>
    </p:spTree>
    <p:extLst>
      <p:ext uri="{BB962C8B-B14F-4D97-AF65-F5344CB8AC3E}">
        <p14:creationId xmlns:p14="http://schemas.microsoft.com/office/powerpoint/2010/main" val="4272103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CF28CE-D661-339C-2184-CE3A0D8211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41DBEB-3F69-399F-E9D4-D8363338016A}"/>
              </a:ext>
            </a:extLst>
          </p:cNvPr>
          <p:cNvSpPr txBox="1"/>
          <p:nvPr/>
        </p:nvSpPr>
        <p:spPr>
          <a:xfrm>
            <a:off x="428403" y="258481"/>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9A063D84-3D50-4A12-3F9D-C32917FD8D9B}"/>
              </a:ext>
            </a:extLst>
          </p:cNvPr>
          <p:cNvSpPr txBox="1"/>
          <p:nvPr/>
        </p:nvSpPr>
        <p:spPr>
          <a:xfrm>
            <a:off x="3339548" y="270346"/>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6A0A5C1-6791-D4EA-539B-09D1DD81D8B9}"/>
              </a:ext>
            </a:extLst>
          </p:cNvPr>
          <p:cNvSpPr txBox="1"/>
          <p:nvPr/>
        </p:nvSpPr>
        <p:spPr>
          <a:xfrm>
            <a:off x="6273579" y="270346"/>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3921CD88-F549-C218-B6F9-A0D5C97F439C}"/>
              </a:ext>
            </a:extLst>
          </p:cNvPr>
          <p:cNvSpPr txBox="1"/>
          <p:nvPr/>
        </p:nvSpPr>
        <p:spPr>
          <a:xfrm>
            <a:off x="428403" y="1943402"/>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24D2FC21-2BAA-2368-365C-DC0EF8FF7A4A}"/>
              </a:ext>
            </a:extLst>
          </p:cNvPr>
          <p:cNvSpPr txBox="1"/>
          <p:nvPr/>
        </p:nvSpPr>
        <p:spPr>
          <a:xfrm>
            <a:off x="405517" y="3575440"/>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EC74FC97-23D3-078E-F48B-00B2C6F96EE4}"/>
              </a:ext>
            </a:extLst>
          </p:cNvPr>
          <p:cNvSpPr txBox="1"/>
          <p:nvPr/>
        </p:nvSpPr>
        <p:spPr>
          <a:xfrm>
            <a:off x="3371353" y="1897715"/>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D188A6FF-96E6-E76A-6FB8-A06DE2FCCAE3}"/>
              </a:ext>
            </a:extLst>
          </p:cNvPr>
          <p:cNvSpPr txBox="1"/>
          <p:nvPr/>
        </p:nvSpPr>
        <p:spPr>
          <a:xfrm>
            <a:off x="6273579" y="1911792"/>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3340AAAD-8BBA-7291-2703-052C5E46ED3A}"/>
              </a:ext>
            </a:extLst>
          </p:cNvPr>
          <p:cNvSpPr txBox="1"/>
          <p:nvPr/>
        </p:nvSpPr>
        <p:spPr>
          <a:xfrm>
            <a:off x="3339548" y="3553238"/>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96FBCD59-23F7-102E-55CF-CFDFC9F980B3}"/>
              </a:ext>
            </a:extLst>
          </p:cNvPr>
          <p:cNvSpPr txBox="1"/>
          <p:nvPr/>
        </p:nvSpPr>
        <p:spPr>
          <a:xfrm>
            <a:off x="6273579" y="3575440"/>
            <a:ext cx="2464904" cy="1319916"/>
          </a:xfrm>
          <a:prstGeom prst="rect">
            <a:avLst/>
          </a:prstGeom>
          <a:noFill/>
          <a:ln w="19050">
            <a:solidFill>
              <a:schemeClr val="bg1">
                <a:lumMod val="65000"/>
              </a:schemeClr>
            </a:solidFill>
          </a:ln>
        </p:spPr>
        <p:txBody>
          <a:bodyPr wrap="square" rtlCol="0">
            <a:spAutoFit/>
          </a:bodyPr>
          <a:lstStyle/>
          <a:p>
            <a:endParaRPr lang="en-GB" dirty="0"/>
          </a:p>
        </p:txBody>
      </p:sp>
      <p:sp>
        <p:nvSpPr>
          <p:cNvPr id="15" name="Content Placeholder 2">
            <a:extLst>
              <a:ext uri="{FF2B5EF4-FFF2-40B4-BE49-F238E27FC236}">
                <a16:creationId xmlns:a16="http://schemas.microsoft.com/office/drawing/2014/main" id="{96062EF0-6514-21B6-78C3-E4CE84E21FA3}"/>
              </a:ext>
            </a:extLst>
          </p:cNvPr>
          <p:cNvSpPr txBox="1">
            <a:spLocks/>
          </p:cNvSpPr>
          <p:nvPr/>
        </p:nvSpPr>
        <p:spPr>
          <a:xfrm>
            <a:off x="608411" y="567790"/>
            <a:ext cx="2295393"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physical health </a:t>
            </a:r>
          </a:p>
        </p:txBody>
      </p:sp>
      <p:sp>
        <p:nvSpPr>
          <p:cNvPr id="16" name="Content Placeholder 2">
            <a:extLst>
              <a:ext uri="{FF2B5EF4-FFF2-40B4-BE49-F238E27FC236}">
                <a16:creationId xmlns:a16="http://schemas.microsoft.com/office/drawing/2014/main" id="{2D28B6B1-8D78-0C32-4979-4D9EB2D28830}"/>
              </a:ext>
            </a:extLst>
          </p:cNvPr>
          <p:cNvSpPr txBox="1">
            <a:spLocks/>
          </p:cNvSpPr>
          <p:nvPr/>
        </p:nvSpPr>
        <p:spPr>
          <a:xfrm>
            <a:off x="608412" y="2329674"/>
            <a:ext cx="2095032"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r>
              <a:rPr lang="en-US" sz="2400" dirty="0"/>
              <a:t> </a:t>
            </a:r>
          </a:p>
        </p:txBody>
      </p:sp>
      <p:sp>
        <p:nvSpPr>
          <p:cNvPr id="17" name="Content Placeholder 2">
            <a:extLst>
              <a:ext uri="{FF2B5EF4-FFF2-40B4-BE49-F238E27FC236}">
                <a16:creationId xmlns:a16="http://schemas.microsoft.com/office/drawing/2014/main" id="{97411D07-D096-9A80-BB56-C6D273B6C96E}"/>
              </a:ext>
            </a:extLst>
          </p:cNvPr>
          <p:cNvSpPr txBox="1">
            <a:spLocks/>
          </p:cNvSpPr>
          <p:nvPr/>
        </p:nvSpPr>
        <p:spPr>
          <a:xfrm>
            <a:off x="1005671" y="3965338"/>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       ?</a:t>
            </a:r>
          </a:p>
        </p:txBody>
      </p:sp>
      <p:sp>
        <p:nvSpPr>
          <p:cNvPr id="18" name="Content Placeholder 2">
            <a:extLst>
              <a:ext uri="{FF2B5EF4-FFF2-40B4-BE49-F238E27FC236}">
                <a16:creationId xmlns:a16="http://schemas.microsoft.com/office/drawing/2014/main" id="{6A76C7AB-1DF7-9935-119F-3CD0E5844F8B}"/>
              </a:ext>
            </a:extLst>
          </p:cNvPr>
          <p:cNvSpPr txBox="1">
            <a:spLocks/>
          </p:cNvSpPr>
          <p:nvPr/>
        </p:nvSpPr>
        <p:spPr>
          <a:xfrm>
            <a:off x="4073462" y="760956"/>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sleep</a:t>
            </a:r>
          </a:p>
        </p:txBody>
      </p:sp>
      <p:sp>
        <p:nvSpPr>
          <p:cNvPr id="19" name="Content Placeholder 2">
            <a:extLst>
              <a:ext uri="{FF2B5EF4-FFF2-40B4-BE49-F238E27FC236}">
                <a16:creationId xmlns:a16="http://schemas.microsoft.com/office/drawing/2014/main" id="{3FCAEB70-BCE2-E429-98AC-C25D2943B29F}"/>
              </a:ext>
            </a:extLst>
          </p:cNvPr>
          <p:cNvSpPr txBox="1">
            <a:spLocks/>
          </p:cNvSpPr>
          <p:nvPr/>
        </p:nvSpPr>
        <p:spPr>
          <a:xfrm>
            <a:off x="3788189" y="2328693"/>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err="1"/>
              <a:t>socialising</a:t>
            </a:r>
            <a:endParaRPr lang="en-US" sz="2400" b="1" dirty="0"/>
          </a:p>
        </p:txBody>
      </p:sp>
      <p:sp>
        <p:nvSpPr>
          <p:cNvPr id="20" name="Content Placeholder 2">
            <a:extLst>
              <a:ext uri="{FF2B5EF4-FFF2-40B4-BE49-F238E27FC236}">
                <a16:creationId xmlns:a16="http://schemas.microsoft.com/office/drawing/2014/main" id="{198F37D3-C2CB-4035-5F7F-31ACD74AF89D}"/>
              </a:ext>
            </a:extLst>
          </p:cNvPr>
          <p:cNvSpPr txBox="1">
            <a:spLocks/>
          </p:cNvSpPr>
          <p:nvPr/>
        </p:nvSpPr>
        <p:spPr>
          <a:xfrm>
            <a:off x="4073462" y="3965338"/>
            <a:ext cx="2507675"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school</a:t>
            </a:r>
          </a:p>
        </p:txBody>
      </p:sp>
      <p:sp>
        <p:nvSpPr>
          <p:cNvPr id="21" name="Content Placeholder 2">
            <a:extLst>
              <a:ext uri="{FF2B5EF4-FFF2-40B4-BE49-F238E27FC236}">
                <a16:creationId xmlns:a16="http://schemas.microsoft.com/office/drawing/2014/main" id="{25B54232-0AE0-53AB-FB28-2671D0CF61CF}"/>
              </a:ext>
            </a:extLst>
          </p:cNvPr>
          <p:cNvSpPr txBox="1">
            <a:spLocks/>
          </p:cNvSpPr>
          <p:nvPr/>
        </p:nvSpPr>
        <p:spPr>
          <a:xfrm>
            <a:off x="6581137" y="3979415"/>
            <a:ext cx="1876147"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sp>
        <p:nvSpPr>
          <p:cNvPr id="22" name="Content Placeholder 2">
            <a:extLst>
              <a:ext uri="{FF2B5EF4-FFF2-40B4-BE49-F238E27FC236}">
                <a16:creationId xmlns:a16="http://schemas.microsoft.com/office/drawing/2014/main" id="{A9416690-B2E8-5C68-1F3E-D4E7276FAF17}"/>
              </a:ext>
            </a:extLst>
          </p:cNvPr>
          <p:cNvSpPr txBox="1">
            <a:spLocks/>
          </p:cNvSpPr>
          <p:nvPr/>
        </p:nvSpPr>
        <p:spPr>
          <a:xfrm>
            <a:off x="6940616" y="2402102"/>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money</a:t>
            </a:r>
          </a:p>
        </p:txBody>
      </p:sp>
      <p:sp>
        <p:nvSpPr>
          <p:cNvPr id="23" name="Content Placeholder 2">
            <a:extLst>
              <a:ext uri="{FF2B5EF4-FFF2-40B4-BE49-F238E27FC236}">
                <a16:creationId xmlns:a16="http://schemas.microsoft.com/office/drawing/2014/main" id="{5826A202-FAB3-518E-C33F-3BB817F6683A}"/>
              </a:ext>
            </a:extLst>
          </p:cNvPr>
          <p:cNvSpPr txBox="1">
            <a:spLocks/>
          </p:cNvSpPr>
          <p:nvPr/>
        </p:nvSpPr>
        <p:spPr>
          <a:xfrm>
            <a:off x="6940616" y="750094"/>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home</a:t>
            </a:r>
          </a:p>
        </p:txBody>
      </p:sp>
    </p:spTree>
    <p:extLst>
      <p:ext uri="{BB962C8B-B14F-4D97-AF65-F5344CB8AC3E}">
        <p14:creationId xmlns:p14="http://schemas.microsoft.com/office/powerpoint/2010/main" val="1379248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a:xfrm>
            <a:off x="496129" y="121299"/>
            <a:ext cx="7376632" cy="830272"/>
          </a:xfrm>
        </p:spPr>
        <p:txBody>
          <a:bodyPr/>
          <a:lstStyle/>
          <a:p>
            <a:r>
              <a:rPr lang="en-US" dirty="0"/>
              <a:t>Curriculum Links – secondary</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a:xfrm>
            <a:off x="549981" y="1761148"/>
            <a:ext cx="6645949" cy="2353404"/>
          </a:xfrm>
        </p:spPr>
        <p:txBody>
          <a:bodyPr/>
          <a:lstStyle/>
          <a:p>
            <a:pPr marL="7938" indent="0">
              <a:buNone/>
            </a:pPr>
            <a:r>
              <a:rPr lang="en-GB" sz="1200" b="1" dirty="0">
                <a:solidFill>
                  <a:srgbClr val="000000"/>
                </a:solidFill>
                <a:effectLst/>
                <a:latin typeface="Mind Meridian" panose="020B0803030507020204"/>
                <a:ea typeface="Calibri" panose="020F0502020204030204" pitchFamily="34" charset="0"/>
              </a:rPr>
              <a:t>Statutory Health Education</a:t>
            </a:r>
            <a:r>
              <a:rPr lang="en-GB" sz="1200" b="1" dirty="0">
                <a:solidFill>
                  <a:srgbClr val="000000"/>
                </a:solidFill>
                <a:latin typeface="Mind Meridian" panose="020B0803030507020204"/>
                <a:ea typeface="Calibri" panose="020F0502020204030204" pitchFamily="34" charset="0"/>
              </a:rPr>
              <a:t>, Department for Education (DfE)</a:t>
            </a:r>
            <a:endParaRPr lang="en-GB" sz="1200" dirty="0">
              <a:solidFill>
                <a:srgbClr val="000000"/>
              </a:solidFill>
              <a:effectLst/>
              <a:latin typeface="Mind Meridian" panose="020B0803030507020204"/>
              <a:ea typeface="Calibri" panose="020F0502020204030204" pitchFamily="34" charset="0"/>
            </a:endParaRPr>
          </a:p>
          <a:p>
            <a:pPr marL="7938" indent="0">
              <a:buNone/>
            </a:pPr>
            <a:r>
              <a:rPr lang="en-GB" sz="1200" b="1" dirty="0">
                <a:solidFill>
                  <a:srgbClr val="000000"/>
                </a:solidFill>
                <a:effectLst/>
                <a:latin typeface="Mind Meridian" panose="020B0803030507020204"/>
                <a:ea typeface="Calibri" panose="020F0502020204030204" pitchFamily="34" charset="0"/>
              </a:rPr>
              <a:t>Mental wellbeing</a:t>
            </a:r>
            <a:endParaRPr lang="en-GB" sz="1200" dirty="0">
              <a:solidFill>
                <a:srgbClr val="000000"/>
              </a:solidFill>
              <a:effectLst/>
              <a:latin typeface="Mind Meridian" panose="020B0803030507020204"/>
              <a:ea typeface="Calibri" panose="020F0502020204030204" pitchFamily="34" charset="0"/>
            </a:endParaRPr>
          </a:p>
          <a:p>
            <a:pPr marL="7938" indent="0">
              <a:buNone/>
            </a:pPr>
            <a:r>
              <a:rPr lang="en-GB" sz="1200" dirty="0">
                <a:solidFill>
                  <a:srgbClr val="000000"/>
                </a:solidFill>
                <a:latin typeface="Mind Meridian" panose="020B0803030507020204"/>
                <a:ea typeface="Calibri" panose="020F0502020204030204" pitchFamily="34" charset="0"/>
              </a:rPr>
              <a:t>By the end of secondary school, p</a:t>
            </a:r>
            <a:r>
              <a:rPr lang="en-GB" sz="1200" dirty="0">
                <a:solidFill>
                  <a:srgbClr val="000000"/>
                </a:solidFill>
                <a:effectLst/>
                <a:latin typeface="Mind Meridian" panose="020B0803030507020204"/>
                <a:ea typeface="Calibri" panose="020F0502020204030204" pitchFamily="34" charset="0"/>
              </a:rPr>
              <a:t>upils should know: </a:t>
            </a:r>
          </a:p>
          <a:p>
            <a:r>
              <a:rPr lang="en-GB" sz="1200" dirty="0">
                <a:solidFill>
                  <a:srgbClr val="000000"/>
                </a:solidFill>
                <a:effectLst/>
                <a:latin typeface="Mind Meridian" panose="020B0803030507020204"/>
                <a:ea typeface="Calibri" panose="020F0502020204030204" pitchFamily="34" charset="0"/>
              </a:rPr>
              <a:t>how to recognise the early signs of mental wellbeing concerns.</a:t>
            </a:r>
          </a:p>
          <a:p>
            <a:r>
              <a:rPr lang="en-GB" sz="1200" dirty="0">
                <a:solidFill>
                  <a:srgbClr val="000000"/>
                </a:solidFill>
                <a:effectLst/>
                <a:latin typeface="Mind Meridian" panose="020B0803030507020204"/>
                <a:ea typeface="Calibri" panose="020F0502020204030204" pitchFamily="34" charset="0"/>
              </a:rPr>
              <a:t>how to critically evaluate when something they do or are involved in has a positive or negative effect on their own or others’ mental health.</a:t>
            </a:r>
          </a:p>
          <a:p>
            <a:pPr marL="7938" indent="0">
              <a:buNone/>
            </a:pPr>
            <a:endParaRPr lang="en-US" dirty="0"/>
          </a:p>
        </p:txBody>
      </p:sp>
      <p:sp>
        <p:nvSpPr>
          <p:cNvPr id="4" name="Content Placeholder 2">
            <a:extLst>
              <a:ext uri="{FF2B5EF4-FFF2-40B4-BE49-F238E27FC236}">
                <a16:creationId xmlns:a16="http://schemas.microsoft.com/office/drawing/2014/main" id="{92471093-A58F-4BCD-CDA9-5416887A4B1A}"/>
              </a:ext>
            </a:extLst>
          </p:cNvPr>
          <p:cNvSpPr txBox="1">
            <a:spLocks/>
          </p:cNvSpPr>
          <p:nvPr/>
        </p:nvSpPr>
        <p:spPr>
          <a:xfrm>
            <a:off x="549981" y="1062890"/>
            <a:ext cx="6819554" cy="235340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marR="0" lvl="0" indent="0" algn="l" defTabSz="1080000" rtl="0" eaLnBrk="1" fontAlgn="auto" latinLnBrk="0" hangingPunct="1">
              <a:lnSpc>
                <a:spcPct val="90000"/>
              </a:lnSpc>
              <a:spcBef>
                <a:spcPts val="0"/>
              </a:spcBef>
              <a:spcAft>
                <a:spcPts val="600"/>
              </a:spcAft>
              <a:buClr>
                <a:srgbClr val="1300C1"/>
              </a:buClr>
              <a:buSzPct val="100000"/>
              <a:buFontTx/>
              <a:buNone/>
              <a:tabLst>
                <a:tab pos="1079500" algn="l"/>
              </a:tabLst>
              <a:defRPr/>
            </a:pP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rPr>
              <a:t>This lesson helps to address the following statutory requirements, which can be found in full, </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hlinkClick r:id="rId4"/>
              </a:rPr>
              <a:t>here</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rPr>
              <a:t>.  </a:t>
            </a:r>
          </a:p>
          <a:p>
            <a:pPr marL="7938" marR="0" lvl="0" indent="0" algn="l" defTabSz="1080000" rtl="0" eaLnBrk="1" fontAlgn="auto" latinLnBrk="0" hangingPunct="1">
              <a:lnSpc>
                <a:spcPct val="90000"/>
              </a:lnSpc>
              <a:spcBef>
                <a:spcPts val="0"/>
              </a:spcBef>
              <a:spcAft>
                <a:spcPts val="600"/>
              </a:spcAft>
              <a:buClr>
                <a:srgbClr val="1300C1"/>
              </a:buClr>
              <a:buSzPct val="100000"/>
              <a:buFontTx/>
              <a:buNone/>
              <a:tabLst>
                <a:tab pos="1079500" algn="l"/>
              </a:tabLst>
              <a:defRPr/>
            </a:pPr>
            <a:endParaRPr kumimoji="0" lang="en-US" sz="18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spTree>
    <p:extLst>
      <p:ext uri="{BB962C8B-B14F-4D97-AF65-F5344CB8AC3E}">
        <p14:creationId xmlns:p14="http://schemas.microsoft.com/office/powerpoint/2010/main" val="15655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B211-4A44-336E-F254-0A4F2BAD7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135C-5929-9125-6101-2707BF9BFAF9}"/>
              </a:ext>
            </a:extLst>
          </p:cNvPr>
          <p:cNvSpPr>
            <a:spLocks noGrp="1"/>
          </p:cNvSpPr>
          <p:nvPr>
            <p:ph type="title"/>
          </p:nvPr>
        </p:nvSpPr>
        <p:spPr>
          <a:xfrm>
            <a:off x="570470" y="344323"/>
            <a:ext cx="6487045" cy="733628"/>
          </a:xfrm>
        </p:spPr>
        <p:txBody>
          <a:bodyPr/>
          <a:lstStyle/>
          <a:p>
            <a:r>
              <a:rPr lang="en-US" dirty="0"/>
              <a:t>Curriculum Links – KS3</a:t>
            </a:r>
          </a:p>
        </p:txBody>
      </p:sp>
      <p:sp>
        <p:nvSpPr>
          <p:cNvPr id="4" name="Content Placeholder 2">
            <a:extLst>
              <a:ext uri="{FF2B5EF4-FFF2-40B4-BE49-F238E27FC236}">
                <a16:creationId xmlns:a16="http://schemas.microsoft.com/office/drawing/2014/main" id="{02594985-85E5-2DFB-5B9F-C5D8A96E04D9}"/>
              </a:ext>
            </a:extLst>
          </p:cNvPr>
          <p:cNvSpPr txBox="1">
            <a:spLocks/>
          </p:cNvSpPr>
          <p:nvPr/>
        </p:nvSpPr>
        <p:spPr>
          <a:xfrm>
            <a:off x="570470" y="1138115"/>
            <a:ext cx="6819554" cy="60688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marR="0" lvl="0" indent="0" algn="l" defTabSz="1080000" rtl="0" eaLnBrk="1" fontAlgn="auto" latinLnBrk="0" hangingPunct="1">
              <a:lnSpc>
                <a:spcPct val="90000"/>
              </a:lnSpc>
              <a:spcBef>
                <a:spcPts val="0"/>
              </a:spcBef>
              <a:spcAft>
                <a:spcPts val="600"/>
              </a:spcAft>
              <a:buClr>
                <a:srgbClr val="1300C1"/>
              </a:buClr>
              <a:buSzPct val="100000"/>
              <a:buFontTx/>
              <a:buNone/>
              <a:tabLst>
                <a:tab pos="1079500" algn="l"/>
              </a:tabLst>
              <a:defRPr/>
            </a:pP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rPr>
              <a:t>This lesson helps to address the following learning opportunities from the </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hlinkClick r:id="rId4"/>
              </a:rPr>
              <a:t>PSHE Association Programme of Study</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rPr>
              <a:t>. </a:t>
            </a:r>
          </a:p>
        </p:txBody>
      </p:sp>
      <p:sp>
        <p:nvSpPr>
          <p:cNvPr id="9" name="Content Placeholder 2">
            <a:extLst>
              <a:ext uri="{FF2B5EF4-FFF2-40B4-BE49-F238E27FC236}">
                <a16:creationId xmlns:a16="http://schemas.microsoft.com/office/drawing/2014/main" id="{5513399C-E7A8-4217-5356-F822862F0EA4}"/>
              </a:ext>
            </a:extLst>
          </p:cNvPr>
          <p:cNvSpPr>
            <a:spLocks noGrp="1"/>
          </p:cNvSpPr>
          <p:nvPr>
            <p:ph idx="1"/>
          </p:nvPr>
        </p:nvSpPr>
        <p:spPr>
          <a:xfrm>
            <a:off x="570470" y="1901495"/>
            <a:ext cx="6819554" cy="2994014"/>
          </a:xfrm>
        </p:spPr>
        <p:txBody>
          <a:bodyPr>
            <a:normAutofit/>
          </a:bodyPr>
          <a:lstStyle/>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1300" b="1" kern="0" dirty="0">
                <a:effectLst/>
                <a:latin typeface="Mind Meridian" panose="020B0803030507020204"/>
                <a:ea typeface="Calibri" panose="020F0502020204030204" pitchFamily="34" charset="0"/>
                <a:cs typeface="Calibri" panose="020F0502020204030204" pitchFamily="34" charset="0"/>
              </a:rPr>
              <a:t>Self-concept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1300" b="1" kern="0" dirty="0">
                <a:effectLst/>
                <a:latin typeface="Mind Meridian" panose="020B0803030507020204"/>
                <a:ea typeface="Calibri" panose="020F0502020204030204" pitchFamily="34" charset="0"/>
                <a:cs typeface="Calibri" panose="020F0502020204030204" pitchFamily="34" charset="0"/>
              </a:rPr>
              <a:t>H2. </a:t>
            </a:r>
            <a:r>
              <a:rPr lang="en-GB" sz="1300" kern="0" dirty="0">
                <a:effectLst/>
                <a:latin typeface="Mind Meridian" panose="020B0803030507020204"/>
                <a:ea typeface="Calibri" panose="020F0502020204030204" pitchFamily="34" charset="0"/>
                <a:cs typeface="Calibri" panose="020F0502020204030204" pitchFamily="34" charset="0"/>
              </a:rPr>
              <a:t>to understand what can affect wellbeing and resilience (e.g. life changes, relationships, achievements and employment).</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kumimoji="0" lang="en-GB" sz="1300" b="1" i="0"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Health and wellbeing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0" dirty="0">
              <a:latin typeface="Mind Meridian" panose="020B0803030507020204"/>
              <a:ea typeface="Calibri" panose="020F0502020204030204" pitchFamily="34" charset="0"/>
              <a:cs typeface="Calibri" panose="020F0502020204030204" pitchFamily="34" charset="0"/>
            </a:endParaRPr>
          </a:p>
          <a:p>
            <a:pPr algn="l"/>
            <a:r>
              <a:rPr lang="en-GB" sz="1300" b="1" dirty="0"/>
              <a:t>H7. </a:t>
            </a:r>
            <a:r>
              <a:rPr lang="en-GB" sz="1300" dirty="0"/>
              <a:t>the characteristics of mental and emotional health and strategies for managing these</a:t>
            </a:r>
          </a:p>
          <a:p>
            <a:pPr algn="l"/>
            <a:r>
              <a:rPr lang="en-GB" sz="1300" b="1" kern="0" dirty="0">
                <a:latin typeface="Mind Meridian" panose="020B0803030507020204"/>
                <a:ea typeface="Calibri" panose="020F0502020204030204" pitchFamily="34" charset="0"/>
                <a:cs typeface="Calibri" panose="020F0502020204030204" pitchFamily="34" charset="0"/>
              </a:rPr>
              <a:t>H10. </a:t>
            </a:r>
            <a:r>
              <a:rPr lang="en-GB" sz="1300" kern="0" dirty="0">
                <a:latin typeface="Mind Meridian" panose="020B0803030507020204"/>
                <a:ea typeface="Calibri" panose="020F0502020204030204" pitchFamily="34" charset="0"/>
                <a:cs typeface="Calibri" panose="020F0502020204030204" pitchFamily="34" charset="0"/>
              </a:rPr>
              <a:t>a range of healthy coping strategies and ways to promote wellbeing and boost mood, including… the value of positive relationships in providing support.</a:t>
            </a:r>
          </a:p>
          <a:p>
            <a:pPr algn="l"/>
            <a:r>
              <a:rPr lang="en-GB" sz="1300" b="1" kern="0" dirty="0">
                <a:latin typeface="Mind Meridian" panose="020B0803030507020204"/>
                <a:ea typeface="Calibri" panose="020F0502020204030204" pitchFamily="34" charset="0"/>
                <a:cs typeface="Calibri" panose="020F0502020204030204" pitchFamily="34" charset="0"/>
              </a:rPr>
              <a:t>H12. </a:t>
            </a:r>
            <a:r>
              <a:rPr lang="en-GB" sz="1300" kern="0" dirty="0">
                <a:latin typeface="Mind Meridian" panose="020B0803030507020204"/>
                <a:ea typeface="Calibri" panose="020F0502020204030204" pitchFamily="34" charset="0"/>
                <a:cs typeface="Calibri" panose="020F0502020204030204" pitchFamily="34" charset="0"/>
              </a:rPr>
              <a:t>how to recognise when they or others need help with their mental health and wellbeing; sources of help and support and strategies for accessing what they need.</a:t>
            </a:r>
          </a:p>
        </p:txBody>
      </p:sp>
    </p:spTree>
    <p:extLst>
      <p:ext uri="{BB962C8B-B14F-4D97-AF65-F5344CB8AC3E}">
        <p14:creationId xmlns:p14="http://schemas.microsoft.com/office/powerpoint/2010/main" val="165096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FA8-2C4F-B470-968F-EAC68F272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816A-3931-DD21-9BD5-BCA5D0C63BC4}"/>
              </a:ext>
            </a:extLst>
          </p:cNvPr>
          <p:cNvSpPr>
            <a:spLocks noGrp="1"/>
          </p:cNvSpPr>
          <p:nvPr>
            <p:ph type="title"/>
          </p:nvPr>
        </p:nvSpPr>
        <p:spPr>
          <a:xfrm>
            <a:off x="496129" y="121299"/>
            <a:ext cx="6487045" cy="741062"/>
          </a:xfrm>
        </p:spPr>
        <p:txBody>
          <a:bodyPr/>
          <a:lstStyle/>
          <a:p>
            <a:r>
              <a:rPr lang="en-US" dirty="0"/>
              <a:t>Curriculum Links – KS4</a:t>
            </a:r>
          </a:p>
        </p:txBody>
      </p:sp>
      <p:sp>
        <p:nvSpPr>
          <p:cNvPr id="5" name="TextBox 4">
            <a:extLst>
              <a:ext uri="{FF2B5EF4-FFF2-40B4-BE49-F238E27FC236}">
                <a16:creationId xmlns:a16="http://schemas.microsoft.com/office/drawing/2014/main" id="{3D05C7B1-D944-C151-DCB9-E0FEF05B4393}"/>
              </a:ext>
            </a:extLst>
          </p:cNvPr>
          <p:cNvSpPr txBox="1"/>
          <p:nvPr/>
        </p:nvSpPr>
        <p:spPr>
          <a:xfrm>
            <a:off x="570470" y="773222"/>
            <a:ext cx="6657266" cy="584775"/>
          </a:xfrm>
          <a:prstGeom prst="rect">
            <a:avLst/>
          </a:prstGeom>
          <a:noFill/>
        </p:spPr>
        <p:txBody>
          <a:bodyPr wrap="square">
            <a:spAutoFit/>
          </a:bodyPr>
          <a:lstStyle/>
          <a:p>
            <a:pPr marL="7938"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This lesson helps to address the following learning opportunities from the </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hlinkClick r:id="rId3"/>
              </a:rPr>
              <a:t>PSHE Association Programme of Study</a:t>
            </a:r>
            <a:r>
              <a:rPr kumimoji="0" lang="en-GB" sz="16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 </a:t>
            </a:r>
          </a:p>
        </p:txBody>
      </p:sp>
      <p:sp>
        <p:nvSpPr>
          <p:cNvPr id="7" name="Content Placeholder 2">
            <a:extLst>
              <a:ext uri="{FF2B5EF4-FFF2-40B4-BE49-F238E27FC236}">
                <a16:creationId xmlns:a16="http://schemas.microsoft.com/office/drawing/2014/main" id="{B42F3E61-E2F9-005F-D339-C51AA2D4F93D}"/>
              </a:ext>
            </a:extLst>
          </p:cNvPr>
          <p:cNvSpPr>
            <a:spLocks noGrp="1"/>
          </p:cNvSpPr>
          <p:nvPr>
            <p:ph idx="1"/>
          </p:nvPr>
        </p:nvSpPr>
        <p:spPr>
          <a:xfrm>
            <a:off x="570470" y="1547013"/>
            <a:ext cx="7062352" cy="3414163"/>
          </a:xfrm>
        </p:spPr>
        <p:txBody>
          <a:bodyPr>
            <a:normAutofit fontScale="25000" lnSpcReduction="20000"/>
          </a:bodyPr>
          <a:lstStyle/>
          <a:p>
            <a:pPr marL="7938" indent="0">
              <a:lnSpc>
                <a:spcPct val="107000"/>
              </a:lnSpc>
              <a:spcAft>
                <a:spcPts val="800"/>
              </a:spcAft>
              <a:buNone/>
            </a:pPr>
            <a:r>
              <a:rPr lang="en-GB" sz="5200" b="1" kern="0" dirty="0">
                <a:effectLst/>
                <a:latin typeface="Mind Meridian" panose="020B0803030507020204"/>
                <a:ea typeface="Calibri" panose="020F0502020204030204" pitchFamily="34" charset="0"/>
                <a:cs typeface="Calibri" panose="020F0502020204030204" pitchFamily="34" charset="0"/>
              </a:rPr>
              <a:t>Self-concept </a:t>
            </a:r>
            <a:r>
              <a:rPr lang="en-GB" sz="5200" i="1" kern="0" dirty="0">
                <a:effectLst/>
                <a:latin typeface="Mind Meridian" panose="020B0803030507020204"/>
                <a:ea typeface="Calibri" panose="020F0502020204030204" pitchFamily="34" charset="0"/>
                <a:cs typeface="Calibri" panose="020F0502020204030204" pitchFamily="34" charset="0"/>
              </a:rPr>
              <a:t>Students learn… </a:t>
            </a:r>
            <a:endParaRPr lang="en-GB" sz="5200" i="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100" dirty="0">
                <a:effectLst/>
                <a:latin typeface="Mind Meridian" panose="020B0803030507020204"/>
                <a:ea typeface="Calibri" panose="020F0502020204030204" pitchFamily="34" charset="0"/>
                <a:cs typeface="Calibri" panose="020F0502020204030204" pitchFamily="34" charset="0"/>
              </a:rPr>
              <a:t>H2. </a:t>
            </a:r>
            <a:r>
              <a:rPr lang="en-GB" sz="5200" kern="100" dirty="0">
                <a:effectLst/>
                <a:latin typeface="Mind Meridian" panose="020B0803030507020204"/>
                <a:ea typeface="Calibri" panose="020F0502020204030204" pitchFamily="34" charset="0"/>
                <a:cs typeface="Calibri" panose="020F0502020204030204" pitchFamily="34" charset="0"/>
              </a:rPr>
              <a:t>how self-confidence, self-esteem, and mental health are affected positively and negatively by internal and external influences and ways of managing this.</a:t>
            </a:r>
          </a:p>
          <a:p>
            <a:pPr marL="7938" indent="0">
              <a:lnSpc>
                <a:spcPct val="107000"/>
              </a:lnSpc>
              <a:spcAft>
                <a:spcPts val="800"/>
              </a:spcAft>
              <a:buNone/>
            </a:pPr>
            <a:r>
              <a:rPr lang="en-GB" sz="5200" b="1" kern="100" dirty="0">
                <a:latin typeface="Mind Meridian" panose="020B0803030507020204"/>
                <a:ea typeface="Calibri" panose="020F0502020204030204" pitchFamily="34" charset="0"/>
                <a:cs typeface="Calibri" panose="020F0502020204030204" pitchFamily="34" charset="0"/>
              </a:rPr>
              <a:t>Emotional health and wellbeing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b="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H6. </a:t>
            </a:r>
            <a:r>
              <a:rPr lang="en-GB" sz="5200" kern="0" dirty="0">
                <a:effectLst/>
                <a:latin typeface="Mind Meridian" panose="020B0803030507020204"/>
                <a:ea typeface="Calibri" panose="020F0502020204030204" pitchFamily="34" charset="0"/>
                <a:cs typeface="Calibri" panose="020F0502020204030204" pitchFamily="34" charset="0"/>
              </a:rPr>
              <a:t>about change and its impact on mental health and wellbeing and to recognise the need for emotional support during life changes and/or difficult experiences.</a:t>
            </a:r>
          </a:p>
          <a:p>
            <a:pPr>
              <a:lnSpc>
                <a:spcPct val="107000"/>
              </a:lnSpc>
              <a:spcAft>
                <a:spcPts val="800"/>
              </a:spcAft>
            </a:pPr>
            <a:r>
              <a:rPr lang="en-GB" sz="5200" b="1" dirty="0"/>
              <a:t>H7. </a:t>
            </a:r>
            <a:r>
              <a:rPr lang="en-GB" sz="5200" dirty="0"/>
              <a:t>a broad range of strategies — cognitive and practical — for promoting their own emotional wellbeing, for avoiding negative thinking and for ways of managing mental health concerns</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H8. </a:t>
            </a:r>
            <a:r>
              <a:rPr lang="en-GB" sz="5200" kern="0" dirty="0">
                <a:effectLst/>
                <a:latin typeface="Mind Meridian" panose="020B0803030507020204"/>
                <a:ea typeface="Calibri" panose="020F0502020204030204" pitchFamily="34" charset="0"/>
                <a:cs typeface="Calibri" panose="020F0502020204030204" pitchFamily="34" charset="0"/>
              </a:rPr>
              <a:t>to recognise warning signs of common mental and emotional health concerns (including stress, anxiety and depression), what might trigger them and what help or treatment is available.</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5200" b="1" kern="0" dirty="0">
                <a:effectLst/>
                <a:latin typeface="Mind Meridian" panose="020B0803030507020204"/>
                <a:ea typeface="Calibri" panose="020F0502020204030204" pitchFamily="34" charset="0"/>
                <a:cs typeface="Calibri" panose="020F0502020204030204" pitchFamily="34" charset="0"/>
              </a:rPr>
              <a:t>Healthy lifestyles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H14. </a:t>
            </a:r>
            <a:r>
              <a:rPr lang="en-GB" sz="5200" kern="0" dirty="0">
                <a:effectLst/>
                <a:latin typeface="Mind Meridian" panose="020B0803030507020204"/>
                <a:ea typeface="Calibri" panose="020F0502020204030204" pitchFamily="34" charset="0"/>
                <a:cs typeface="Calibri" panose="020F0502020204030204" pitchFamily="34" charset="0"/>
              </a:rPr>
              <a:t>about the health services available to people; strategies to become a confident user of the NHS and other health services; to overcome potential concerns or barriers to seeking help.</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marL="7938" indent="0">
              <a:lnSpc>
                <a:spcPct val="107000"/>
              </a:lnSpc>
              <a:spcAft>
                <a:spcPts val="800"/>
              </a:spcAft>
              <a:buNone/>
            </a:pPr>
            <a:r>
              <a:rPr lang="en-GB" sz="5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33289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F7B38-6CDC-071B-1122-6F98645CD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A3E17-9AD4-A0C3-14A3-7F351A6D7AC2}"/>
              </a:ext>
            </a:extLst>
          </p:cNvPr>
          <p:cNvSpPr>
            <a:spLocks noGrp="1"/>
          </p:cNvSpPr>
          <p:nvPr>
            <p:ph type="title"/>
          </p:nvPr>
        </p:nvSpPr>
        <p:spPr>
          <a:xfrm>
            <a:off x="474543" y="207054"/>
            <a:ext cx="7886700" cy="715297"/>
          </a:xfrm>
        </p:spPr>
        <p:txBody>
          <a:bodyPr/>
          <a:lstStyle/>
          <a:p>
            <a:r>
              <a:rPr lang="en-US" dirty="0"/>
              <a:t>Mental Health Awareness </a:t>
            </a:r>
          </a:p>
        </p:txBody>
      </p:sp>
      <p:sp>
        <p:nvSpPr>
          <p:cNvPr id="3" name="Text Placeholder 2">
            <a:extLst>
              <a:ext uri="{FF2B5EF4-FFF2-40B4-BE49-F238E27FC236}">
                <a16:creationId xmlns:a16="http://schemas.microsoft.com/office/drawing/2014/main" id="{2E3DC9CE-BC29-EB2B-C2D1-8976392E36F6}"/>
              </a:ext>
            </a:extLst>
          </p:cNvPr>
          <p:cNvSpPr>
            <a:spLocks noGrp="1"/>
          </p:cNvSpPr>
          <p:nvPr>
            <p:ph type="body" idx="1"/>
          </p:nvPr>
        </p:nvSpPr>
        <p:spPr>
          <a:xfrm>
            <a:off x="474543" y="940601"/>
            <a:ext cx="3868340" cy="617934"/>
          </a:xfrm>
        </p:spPr>
        <p:txBody>
          <a:bodyPr/>
          <a:lstStyle/>
          <a:p>
            <a:r>
              <a:rPr lang="en-US" b="1" dirty="0"/>
              <a:t>Learning objective:</a:t>
            </a:r>
          </a:p>
        </p:txBody>
      </p:sp>
      <p:sp>
        <p:nvSpPr>
          <p:cNvPr id="4" name="Content Placeholder 3">
            <a:extLst>
              <a:ext uri="{FF2B5EF4-FFF2-40B4-BE49-F238E27FC236}">
                <a16:creationId xmlns:a16="http://schemas.microsoft.com/office/drawing/2014/main" id="{7B96978F-B9C3-B5A6-0EBC-60E6EC2AC01D}"/>
              </a:ext>
            </a:extLst>
          </p:cNvPr>
          <p:cNvSpPr>
            <a:spLocks noGrp="1"/>
          </p:cNvSpPr>
          <p:nvPr>
            <p:ph sz="half" idx="2"/>
          </p:nvPr>
        </p:nvSpPr>
        <p:spPr>
          <a:xfrm>
            <a:off x="474543" y="1698352"/>
            <a:ext cx="3381840" cy="2763441"/>
          </a:xfrm>
        </p:spPr>
        <p:txBody>
          <a:bodyPr>
            <a:normAutofit/>
          </a:bodyPr>
          <a:lstStyle/>
          <a:p>
            <a:r>
              <a:rPr lang="en-US" dirty="0"/>
              <a:t>To learn how mental health is an important part of life, when and how to get support.</a:t>
            </a:r>
          </a:p>
        </p:txBody>
      </p:sp>
      <p:sp>
        <p:nvSpPr>
          <p:cNvPr id="5" name="Text Placeholder 4">
            <a:extLst>
              <a:ext uri="{FF2B5EF4-FFF2-40B4-BE49-F238E27FC236}">
                <a16:creationId xmlns:a16="http://schemas.microsoft.com/office/drawing/2014/main" id="{0B395E95-5204-2B8F-8FE7-1DAF832C4764}"/>
              </a:ext>
            </a:extLst>
          </p:cNvPr>
          <p:cNvSpPr>
            <a:spLocks noGrp="1"/>
          </p:cNvSpPr>
          <p:nvPr>
            <p:ph type="body" sz="quarter" idx="3"/>
          </p:nvPr>
        </p:nvSpPr>
        <p:spPr>
          <a:xfrm>
            <a:off x="4261899" y="939709"/>
            <a:ext cx="4197491" cy="617934"/>
          </a:xfrm>
        </p:spPr>
        <p:txBody>
          <a:bodyPr/>
          <a:lstStyle/>
          <a:p>
            <a:r>
              <a:rPr lang="en-US" b="1" dirty="0"/>
              <a:t>Learning outcomes:</a:t>
            </a:r>
          </a:p>
        </p:txBody>
      </p:sp>
      <p:sp>
        <p:nvSpPr>
          <p:cNvPr id="6" name="Content Placeholder 5">
            <a:extLst>
              <a:ext uri="{FF2B5EF4-FFF2-40B4-BE49-F238E27FC236}">
                <a16:creationId xmlns:a16="http://schemas.microsoft.com/office/drawing/2014/main" id="{9B0B0892-DC85-DDB3-A970-5CA1E0CD31C1}"/>
              </a:ext>
            </a:extLst>
          </p:cNvPr>
          <p:cNvSpPr>
            <a:spLocks noGrp="1"/>
          </p:cNvSpPr>
          <p:nvPr>
            <p:ph sz="quarter" idx="4"/>
          </p:nvPr>
        </p:nvSpPr>
        <p:spPr>
          <a:xfrm>
            <a:off x="4261899" y="1580295"/>
            <a:ext cx="4368001" cy="3190488"/>
          </a:xfrm>
        </p:spPr>
        <p:txBody>
          <a:bodyPr>
            <a:normAutofit/>
          </a:bodyPr>
          <a:lstStyle/>
          <a:p>
            <a:pPr marL="0" indent="0">
              <a:buNone/>
            </a:pPr>
            <a:r>
              <a:rPr lang="en-US" dirty="0"/>
              <a:t>You will be able to:</a:t>
            </a:r>
          </a:p>
          <a:p>
            <a:r>
              <a:rPr lang="en-US" dirty="0"/>
              <a:t>explain how mental health impacts, and is impacted by, many other areas of life. </a:t>
            </a:r>
          </a:p>
          <a:p>
            <a:r>
              <a:rPr lang="en-US" dirty="0" err="1"/>
              <a:t>recognise</a:t>
            </a:r>
            <a:r>
              <a:rPr lang="en-US" dirty="0"/>
              <a:t> when and why we might seek support for our mental health.</a:t>
            </a:r>
          </a:p>
          <a:p>
            <a:r>
              <a:rPr lang="en-US" dirty="0"/>
              <a:t>identify possible barriers to seeking support, and what could reduce these.</a:t>
            </a:r>
          </a:p>
          <a:p>
            <a:r>
              <a:rPr lang="en-US" dirty="0"/>
              <a:t>explain what support is available and how to access it. </a:t>
            </a:r>
          </a:p>
          <a:p>
            <a:endParaRPr lang="en-US" dirty="0"/>
          </a:p>
          <a:p>
            <a:endParaRPr lang="en-US" dirty="0"/>
          </a:p>
        </p:txBody>
      </p:sp>
    </p:spTree>
    <p:extLst>
      <p:ext uri="{BB962C8B-B14F-4D97-AF65-F5344CB8AC3E}">
        <p14:creationId xmlns:p14="http://schemas.microsoft.com/office/powerpoint/2010/main" val="403269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410152" y="272570"/>
            <a:ext cx="6427044" cy="702721"/>
          </a:xfrm>
        </p:spPr>
        <p:txBody>
          <a:bodyPr/>
          <a:lstStyle/>
          <a:p>
            <a:r>
              <a:rPr lang="en-US" dirty="0"/>
              <a:t>In this lesson…</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461746" y="1304784"/>
            <a:ext cx="5858387" cy="3371103"/>
          </a:xfrm>
        </p:spPr>
        <p:txBody>
          <a:bodyPr>
            <a:normAutofit/>
          </a:bodyPr>
          <a:lstStyle/>
          <a:p>
            <a:pPr marL="0" lvl="0" indent="0" defTabSz="685800">
              <a:buClr>
                <a:srgbClr val="1300C1"/>
              </a:buClr>
              <a:buNone/>
              <a:tabLst/>
              <a:defRPr/>
            </a:pPr>
            <a:r>
              <a:rPr lang="en-US" sz="2400" dirty="0">
                <a:solidFill>
                  <a:srgbClr val="000000"/>
                </a:solidFill>
              </a:rPr>
              <a:t>We are exploring how </a:t>
            </a:r>
            <a:r>
              <a:rPr lang="en-GB" sz="2400" dirty="0">
                <a:solidFill>
                  <a:srgbClr val="000000"/>
                </a:solidFill>
              </a:rPr>
              <a:t>m</a:t>
            </a:r>
            <a:r>
              <a:rPr lang="en-GB" sz="2400" dirty="0"/>
              <a:t>ental health affects us all differently, but it’s an important part of our lives every day. </a:t>
            </a:r>
          </a:p>
          <a:p>
            <a:pPr marL="0" lvl="0" indent="0" defTabSz="685800">
              <a:buClr>
                <a:srgbClr val="1300C1"/>
              </a:buClr>
              <a:buNone/>
              <a:tabLst/>
              <a:defRPr/>
            </a:pPr>
            <a:endParaRPr lang="en-US" sz="2400"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We will</a:t>
            </a:r>
            <a:r>
              <a:rPr lang="en-US" sz="2400" dirty="0">
                <a:solidFill>
                  <a:srgbClr val="000000"/>
                </a:solidFill>
              </a:rPr>
              <a:t> also discuss when to get support and what that might look like, as well as how we can support each other. </a:t>
            </a: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7938" indent="0">
              <a:buNone/>
            </a:pPr>
            <a:endParaRPr lang="en-US" dirty="0"/>
          </a:p>
        </p:txBody>
      </p:sp>
      <p:pic>
        <p:nvPicPr>
          <p:cNvPr id="6" name="Picture Placeholder 5">
            <a:extLst>
              <a:ext uri="{FF2B5EF4-FFF2-40B4-BE49-F238E27FC236}">
                <a16:creationId xmlns:a16="http://schemas.microsoft.com/office/drawing/2014/main" id="{9C924104-7B33-94FA-F7B9-8ED573F9E48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spTree>
    <p:extLst>
      <p:ext uri="{BB962C8B-B14F-4D97-AF65-F5344CB8AC3E}">
        <p14:creationId xmlns:p14="http://schemas.microsoft.com/office/powerpoint/2010/main" val="286838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0E3FC-5D85-904E-A692-0200B7E5C75A}"/>
              </a:ext>
            </a:extLst>
          </p:cNvPr>
          <p:cNvSpPr>
            <a:spLocks noGrp="1"/>
          </p:cNvSpPr>
          <p:nvPr>
            <p:ph idx="1"/>
          </p:nvPr>
        </p:nvSpPr>
        <p:spPr>
          <a:xfrm>
            <a:off x="326502" y="1177964"/>
            <a:ext cx="4064746" cy="3371103"/>
          </a:xfrm>
        </p:spPr>
        <p:txBody>
          <a:bodyPr>
            <a:normAutofit fontScale="92500"/>
          </a:bodyPr>
          <a:lstStyle/>
          <a:p>
            <a:r>
              <a:rPr lang="en-GB" sz="2400" b="0" i="0" dirty="0">
                <a:effectLst/>
                <a:latin typeface="Mind Meridian" panose="020B0503030507020204" pitchFamily="34" charset="0"/>
                <a:cs typeface="Mind Meridian" panose="020B0503030507020204" pitchFamily="34" charset="0"/>
              </a:rPr>
              <a:t>Mental health is about how we think, feel and act. </a:t>
            </a:r>
          </a:p>
          <a:p>
            <a:r>
              <a:rPr lang="en-GB" sz="2400" b="0" i="0" dirty="0">
                <a:effectLst/>
                <a:latin typeface="Mind Meridian" panose="020B0503030507020204" pitchFamily="34" charset="0"/>
                <a:cs typeface="Mind Meridian" panose="020B0503030507020204" pitchFamily="34" charset="0"/>
              </a:rPr>
              <a:t>Just like physical health, we all have mental health and need to take care of it.</a:t>
            </a:r>
          </a:p>
          <a:p>
            <a:r>
              <a:rPr lang="en-GB" sz="2400" b="0" i="0" dirty="0">
                <a:effectLst/>
                <a:latin typeface="Mind Meridian" panose="020B0503030507020204" pitchFamily="34" charset="0"/>
                <a:cs typeface="Mind Meridian" panose="020B0503030507020204" pitchFamily="34" charset="0"/>
              </a:rPr>
              <a:t>Our mental health changes all the time and can range from good to poor.</a:t>
            </a:r>
          </a:p>
          <a:p>
            <a:endParaRPr lang="en-GB" b="0" i="0" dirty="0">
              <a:effectLst/>
              <a:latin typeface="Mind Meridian" panose="020B0503030507020204" pitchFamily="34" charset="0"/>
              <a:cs typeface="Mind Meridian" panose="020B0503030507020204" pitchFamily="34" charset="0"/>
            </a:endParaRPr>
          </a:p>
          <a:p>
            <a:endParaRPr lang="en-US" dirty="0"/>
          </a:p>
        </p:txBody>
      </p:sp>
      <p:sp>
        <p:nvSpPr>
          <p:cNvPr id="6" name="Title 4">
            <a:extLst>
              <a:ext uri="{FF2B5EF4-FFF2-40B4-BE49-F238E27FC236}">
                <a16:creationId xmlns:a16="http://schemas.microsoft.com/office/drawing/2014/main" id="{B94C234B-1CEC-D7D7-4A7E-CC664E5D57DE}"/>
              </a:ext>
            </a:extLst>
          </p:cNvPr>
          <p:cNvSpPr>
            <a:spLocks noGrp="1"/>
          </p:cNvSpPr>
          <p:nvPr>
            <p:ph type="title"/>
          </p:nvPr>
        </p:nvSpPr>
        <p:spPr>
          <a:xfrm>
            <a:off x="239311" y="-171496"/>
            <a:ext cx="5342505" cy="1014334"/>
          </a:xfrm>
        </p:spPr>
        <p:txBody>
          <a:bodyPr/>
          <a:lstStyle/>
          <a:p>
            <a:r>
              <a:rPr lang="en-GB" dirty="0"/>
              <a:t>Mental health</a:t>
            </a:r>
          </a:p>
        </p:txBody>
      </p:sp>
      <p:pic>
        <p:nvPicPr>
          <p:cNvPr id="4" name="Picture 3" descr="A person writing on a piece of paper&#10;&#10;AI-generated content may be incorrect.">
            <a:extLst>
              <a:ext uri="{FF2B5EF4-FFF2-40B4-BE49-F238E27FC236}">
                <a16:creationId xmlns:a16="http://schemas.microsoft.com/office/drawing/2014/main" id="{C43B0D95-AD87-D582-077B-D17339DAE0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52753" y="0"/>
            <a:ext cx="4391247" cy="5143500"/>
          </a:xfrm>
          <a:prstGeom prst="rect">
            <a:avLst/>
          </a:prstGeom>
        </p:spPr>
      </p:pic>
    </p:spTree>
    <p:extLst>
      <p:ext uri="{BB962C8B-B14F-4D97-AF65-F5344CB8AC3E}">
        <p14:creationId xmlns:p14="http://schemas.microsoft.com/office/powerpoint/2010/main" val="13374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2D7C-4045-6894-8ACC-E9EEE7A8E8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F5C28-F07D-35E1-E993-7E589E9CFB71}"/>
              </a:ext>
            </a:extLst>
          </p:cNvPr>
          <p:cNvSpPr>
            <a:spLocks noGrp="1"/>
          </p:cNvSpPr>
          <p:nvPr>
            <p:ph idx="1"/>
          </p:nvPr>
        </p:nvSpPr>
        <p:spPr>
          <a:xfrm>
            <a:off x="145749" y="1435838"/>
            <a:ext cx="4245499" cy="3371103"/>
          </a:xfrm>
        </p:spPr>
        <p:txBody>
          <a:bodyPr/>
          <a:lstStyle/>
          <a:p>
            <a:pPr marL="295275" lvl="1" indent="0">
              <a:buNone/>
            </a:pPr>
            <a:r>
              <a:rPr lang="en-GB" sz="2400" b="1" i="0" dirty="0">
                <a:effectLst/>
                <a:latin typeface="Mind Meridian" panose="020B0503030507020204" pitchFamily="34" charset="0"/>
                <a:cs typeface="Mind Meridian" panose="020B0503030507020204" pitchFamily="34" charset="0"/>
              </a:rPr>
              <a:t>Good mental health </a:t>
            </a:r>
            <a:r>
              <a:rPr lang="en-GB" sz="2400" b="0" i="0" dirty="0">
                <a:effectLst/>
                <a:latin typeface="Mind Meridian" panose="020B0503030507020204" pitchFamily="34" charset="0"/>
                <a:cs typeface="Mind Meridian" panose="020B0503030507020204" pitchFamily="34" charset="0"/>
              </a:rPr>
              <a:t>means we generally feel able to cope. We can think about things in a calm way. And we’re able to understand and express our emotions in helpful ways.</a:t>
            </a:r>
          </a:p>
          <a:p>
            <a:endParaRPr lang="en-GB" b="0" i="0" dirty="0">
              <a:effectLst/>
              <a:latin typeface="Mind Meridian" panose="020B0503030507020204" pitchFamily="34" charset="0"/>
              <a:cs typeface="Mind Meridian" panose="020B0503030507020204" pitchFamily="34" charset="0"/>
            </a:endParaRPr>
          </a:p>
          <a:p>
            <a:endParaRPr lang="en-US" dirty="0"/>
          </a:p>
        </p:txBody>
      </p:sp>
      <p:pic>
        <p:nvPicPr>
          <p:cNvPr id="5" name="Content Placeholder 21">
            <a:extLst>
              <a:ext uri="{FF2B5EF4-FFF2-40B4-BE49-F238E27FC236}">
                <a16:creationId xmlns:a16="http://schemas.microsoft.com/office/drawing/2014/main" id="{58F74B60-622C-D7B8-2C00-C09680CA3A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2253823">
            <a:off x="5431944" y="-945158"/>
            <a:ext cx="4408451" cy="2279984"/>
          </a:xfrm>
          <a:prstGeom prst="rect">
            <a:avLst/>
          </a:prstGeom>
        </p:spPr>
      </p:pic>
      <p:sp>
        <p:nvSpPr>
          <p:cNvPr id="7" name="Content Placeholder 2">
            <a:extLst>
              <a:ext uri="{FF2B5EF4-FFF2-40B4-BE49-F238E27FC236}">
                <a16:creationId xmlns:a16="http://schemas.microsoft.com/office/drawing/2014/main" id="{4B22D1A5-4AFF-8A49-7EB3-87F6CAA334AF}"/>
              </a:ext>
            </a:extLst>
          </p:cNvPr>
          <p:cNvSpPr>
            <a:spLocks noGrp="1"/>
          </p:cNvSpPr>
          <p:nvPr>
            <p:ph idx="1"/>
          </p:nvPr>
        </p:nvSpPr>
        <p:spPr>
          <a:xfrm>
            <a:off x="4837540" y="1372226"/>
            <a:ext cx="4067921" cy="3371103"/>
          </a:xfrm>
        </p:spPr>
        <p:txBody>
          <a:bodyPr>
            <a:normAutofit lnSpcReduction="10000"/>
          </a:bodyPr>
          <a:lstStyle/>
          <a:p>
            <a:pPr marL="295275" lvl="1" indent="0">
              <a:buNone/>
            </a:pPr>
            <a:r>
              <a:rPr lang="en-GB" sz="2400" b="1" i="0" dirty="0">
                <a:effectLst/>
                <a:latin typeface="Mind Meridian" panose="020B0503030507020204" pitchFamily="34" charset="0"/>
                <a:cs typeface="Mind Meridian" panose="020B0503030507020204" pitchFamily="34" charset="0"/>
              </a:rPr>
              <a:t>Poor mental</a:t>
            </a:r>
            <a:r>
              <a:rPr lang="en-GB" sz="2400" b="1" dirty="0">
                <a:latin typeface="Mind Meridian" panose="020B0503030507020204" pitchFamily="34" charset="0"/>
                <a:cs typeface="Mind Meridian" panose="020B0503030507020204" pitchFamily="34" charset="0"/>
              </a:rPr>
              <a:t> health</a:t>
            </a:r>
            <a:r>
              <a:rPr lang="en-GB" sz="2400" b="1" i="0" dirty="0">
                <a:effectLst/>
                <a:latin typeface="Mind Meridian" panose="020B0503030507020204" pitchFamily="34" charset="0"/>
                <a:cs typeface="Mind Meridian" panose="020B0503030507020204" pitchFamily="34" charset="0"/>
              </a:rPr>
              <a:t> </a:t>
            </a:r>
            <a:r>
              <a:rPr lang="en-GB" sz="2400" b="0" i="0" dirty="0">
                <a:effectLst/>
                <a:latin typeface="Mind Meridian" panose="020B0503030507020204" pitchFamily="34" charset="0"/>
                <a:cs typeface="Mind Meridian" panose="020B0503030507020204" pitchFamily="34" charset="0"/>
              </a:rPr>
              <a:t>means that the way we think, feel or behave is difficult to cope with. We might stop enjoying things. Or we might not want to be around people as much. It can look different for everyone.</a:t>
            </a:r>
          </a:p>
          <a:p>
            <a:endParaRPr lang="en-GB" b="0" i="0" dirty="0">
              <a:effectLst/>
              <a:latin typeface="Mind Meridian" panose="020B0503030507020204" pitchFamily="34" charset="0"/>
              <a:cs typeface="Mind Meridian" panose="020B0503030507020204" pitchFamily="34" charset="0"/>
            </a:endParaRPr>
          </a:p>
          <a:p>
            <a:endParaRPr lang="en-US" dirty="0"/>
          </a:p>
        </p:txBody>
      </p:sp>
    </p:spTree>
    <p:extLst>
      <p:ext uri="{BB962C8B-B14F-4D97-AF65-F5344CB8AC3E}">
        <p14:creationId xmlns:p14="http://schemas.microsoft.com/office/powerpoint/2010/main" val="51285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1">
            <a:extLst>
              <a:ext uri="{FF2B5EF4-FFF2-40B4-BE49-F238E27FC236}">
                <a16:creationId xmlns:a16="http://schemas.microsoft.com/office/drawing/2014/main" id="{ED44F293-9D97-244A-B065-6D3963EB4F4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52753" y="-24670"/>
            <a:ext cx="4434175" cy="1784412"/>
          </a:xfrm>
          <a:prstGeom prst="rect">
            <a:avLst/>
          </a:prstGeom>
        </p:spPr>
      </p:pic>
      <p:pic>
        <p:nvPicPr>
          <p:cNvPr id="6" name="Content Placeholder 21">
            <a:extLst>
              <a:ext uri="{FF2B5EF4-FFF2-40B4-BE49-F238E27FC236}">
                <a16:creationId xmlns:a16="http://schemas.microsoft.com/office/drawing/2014/main" id="{6AFA7B2F-9AEE-2F47-AE7B-B16D358A164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97577" y="3449969"/>
            <a:ext cx="4434175" cy="1550850"/>
          </a:xfrm>
          <a:prstGeom prst="rect">
            <a:avLst/>
          </a:prstGeom>
        </p:spPr>
      </p:pic>
      <p:sp>
        <p:nvSpPr>
          <p:cNvPr id="7" name="Title 1">
            <a:extLst>
              <a:ext uri="{FF2B5EF4-FFF2-40B4-BE49-F238E27FC236}">
                <a16:creationId xmlns:a16="http://schemas.microsoft.com/office/drawing/2014/main" id="{554ECE50-97A8-C9A2-3FED-5C50F3B7E660}"/>
              </a:ext>
            </a:extLst>
          </p:cNvPr>
          <p:cNvSpPr txBox="1">
            <a:spLocks/>
          </p:cNvSpPr>
          <p:nvPr/>
        </p:nvSpPr>
        <p:spPr>
          <a:xfrm>
            <a:off x="531692" y="348269"/>
            <a:ext cx="3458893" cy="2164120"/>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i="0" kern="1200">
                <a:solidFill>
                  <a:schemeClr val="bg1"/>
                </a:solidFill>
                <a:latin typeface="Mind Meridian" panose="020B0803030507020204" pitchFamily="34" charset="77"/>
                <a:ea typeface="+mj-ea"/>
                <a:cs typeface="Mind Meridian" panose="020B0803030507020204" pitchFamily="34" charset="77"/>
              </a:defRPr>
            </a:lvl1pPr>
          </a:lstStyle>
          <a:p>
            <a:r>
              <a:rPr lang="en-US" dirty="0"/>
              <a:t>Mental health doesn’t take a day off.</a:t>
            </a:r>
          </a:p>
        </p:txBody>
      </p:sp>
      <p:sp>
        <p:nvSpPr>
          <p:cNvPr id="8" name="Title 1">
            <a:extLst>
              <a:ext uri="{FF2B5EF4-FFF2-40B4-BE49-F238E27FC236}">
                <a16:creationId xmlns:a16="http://schemas.microsoft.com/office/drawing/2014/main" id="{69BCC2A5-9E0F-6127-209E-66A79EB99B76}"/>
              </a:ext>
            </a:extLst>
          </p:cNvPr>
          <p:cNvSpPr txBox="1">
            <a:spLocks/>
          </p:cNvSpPr>
          <p:nvPr/>
        </p:nvSpPr>
        <p:spPr>
          <a:xfrm>
            <a:off x="5375565" y="1899119"/>
            <a:ext cx="3458893" cy="1550850"/>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i="0" kern="1200">
                <a:solidFill>
                  <a:schemeClr val="bg1"/>
                </a:solidFill>
                <a:latin typeface="Mind Meridian" panose="020B0803030507020204" pitchFamily="34" charset="77"/>
                <a:ea typeface="+mj-ea"/>
                <a:cs typeface="Mind Meridian" panose="020B0803030507020204" pitchFamily="34" charset="77"/>
              </a:defRPr>
            </a:lvl1pPr>
          </a:lstStyle>
          <a:p>
            <a:r>
              <a:rPr lang="en-US" sz="2400" b="0" spc="-100" dirty="0">
                <a:solidFill>
                  <a:schemeClr val="tx2"/>
                </a:solidFill>
              </a:rPr>
              <a:t>What does this statement mean to you?</a:t>
            </a:r>
          </a:p>
          <a:p>
            <a:r>
              <a:rPr lang="en-US" sz="2400" b="0" spc="-100" dirty="0">
                <a:solidFill>
                  <a:schemeClr val="tx2"/>
                </a:solidFill>
              </a:rPr>
              <a:t>  </a:t>
            </a:r>
          </a:p>
          <a:p>
            <a:r>
              <a:rPr lang="en-US" sz="2400" b="0" spc="-100" dirty="0">
                <a:solidFill>
                  <a:schemeClr val="tx2"/>
                </a:solidFill>
              </a:rPr>
              <a:t>What thoughts, images and ideas do you have? </a:t>
            </a:r>
          </a:p>
        </p:txBody>
      </p:sp>
    </p:spTree>
    <p:extLst>
      <p:ext uri="{BB962C8B-B14F-4D97-AF65-F5344CB8AC3E}">
        <p14:creationId xmlns:p14="http://schemas.microsoft.com/office/powerpoint/2010/main" val="275262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78247" y="441954"/>
            <a:ext cx="7416817" cy="809920"/>
          </a:xfrm>
        </p:spPr>
        <p:txBody>
          <a:bodyPr/>
          <a:lstStyle/>
          <a:p>
            <a:r>
              <a:rPr lang="en-US" dirty="0"/>
              <a:t>Mental health can be connected to… </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1999550" y="1358098"/>
            <a:ext cx="2295393" cy="540119"/>
          </a:xfrm>
        </p:spPr>
        <p:txBody>
          <a:bodyPr>
            <a:noAutofit/>
          </a:bodyPr>
          <a:lstStyle/>
          <a:p>
            <a:pPr marL="0" indent="0">
              <a:buNone/>
            </a:pPr>
            <a:r>
              <a:rPr lang="en-US" sz="2200" b="1" dirty="0"/>
              <a:t>physical health </a:t>
            </a:r>
          </a:p>
        </p:txBody>
      </p:sp>
      <p:sp>
        <p:nvSpPr>
          <p:cNvPr id="4" name="Content Placeholder 2">
            <a:extLst>
              <a:ext uri="{FF2B5EF4-FFF2-40B4-BE49-F238E27FC236}">
                <a16:creationId xmlns:a16="http://schemas.microsoft.com/office/drawing/2014/main" id="{F087A04E-8192-D73B-AB8F-AA01A8353EB7}"/>
              </a:ext>
            </a:extLst>
          </p:cNvPr>
          <p:cNvSpPr txBox="1">
            <a:spLocks/>
          </p:cNvSpPr>
          <p:nvPr/>
        </p:nvSpPr>
        <p:spPr>
          <a:xfrm>
            <a:off x="1020237" y="2571750"/>
            <a:ext cx="204634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endParaRPr lang="en-US" sz="2400" dirty="0"/>
          </a:p>
        </p:txBody>
      </p:sp>
      <p:sp>
        <p:nvSpPr>
          <p:cNvPr id="5" name="Content Placeholder 2">
            <a:extLst>
              <a:ext uri="{FF2B5EF4-FFF2-40B4-BE49-F238E27FC236}">
                <a16:creationId xmlns:a16="http://schemas.microsoft.com/office/drawing/2014/main" id="{3FD110E9-E1D6-7CEA-C31A-8F9BC6064DDB}"/>
              </a:ext>
            </a:extLst>
          </p:cNvPr>
          <p:cNvSpPr txBox="1">
            <a:spLocks/>
          </p:cNvSpPr>
          <p:nvPr/>
        </p:nvSpPr>
        <p:spPr>
          <a:xfrm>
            <a:off x="5027277" y="127428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money</a:t>
            </a:r>
          </a:p>
        </p:txBody>
      </p:sp>
      <p:sp>
        <p:nvSpPr>
          <p:cNvPr id="6" name="Content Placeholder 2">
            <a:extLst>
              <a:ext uri="{FF2B5EF4-FFF2-40B4-BE49-F238E27FC236}">
                <a16:creationId xmlns:a16="http://schemas.microsoft.com/office/drawing/2014/main" id="{B3C33900-084A-8246-CB24-5CD250D312F3}"/>
              </a:ext>
            </a:extLst>
          </p:cNvPr>
          <p:cNvSpPr txBox="1">
            <a:spLocks/>
          </p:cNvSpPr>
          <p:nvPr/>
        </p:nvSpPr>
        <p:spPr>
          <a:xfrm>
            <a:off x="1584453" y="3613260"/>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       ?</a:t>
            </a:r>
          </a:p>
        </p:txBody>
      </p:sp>
      <p:sp>
        <p:nvSpPr>
          <p:cNvPr id="7" name="Content Placeholder 2">
            <a:extLst>
              <a:ext uri="{FF2B5EF4-FFF2-40B4-BE49-F238E27FC236}">
                <a16:creationId xmlns:a16="http://schemas.microsoft.com/office/drawing/2014/main" id="{AAE114B7-D4F2-C047-D65E-D01ED4E942FF}"/>
              </a:ext>
            </a:extLst>
          </p:cNvPr>
          <p:cNvSpPr txBox="1">
            <a:spLocks/>
          </p:cNvSpPr>
          <p:nvPr/>
        </p:nvSpPr>
        <p:spPr>
          <a:xfrm>
            <a:off x="6143344" y="3343200"/>
            <a:ext cx="1751720"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school</a:t>
            </a:r>
          </a:p>
        </p:txBody>
      </p:sp>
      <p:sp>
        <p:nvSpPr>
          <p:cNvPr id="8" name="Content Placeholder 2">
            <a:extLst>
              <a:ext uri="{FF2B5EF4-FFF2-40B4-BE49-F238E27FC236}">
                <a16:creationId xmlns:a16="http://schemas.microsoft.com/office/drawing/2014/main" id="{2904FAC7-5EAD-1028-1415-87D47A48A728}"/>
              </a:ext>
            </a:extLst>
          </p:cNvPr>
          <p:cNvSpPr txBox="1">
            <a:spLocks/>
          </p:cNvSpPr>
          <p:nvPr/>
        </p:nvSpPr>
        <p:spPr>
          <a:xfrm>
            <a:off x="3066586" y="4224096"/>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a:t>sleep</a:t>
            </a:r>
          </a:p>
        </p:txBody>
      </p:sp>
      <p:sp>
        <p:nvSpPr>
          <p:cNvPr id="9" name="Content Placeholder 2">
            <a:extLst>
              <a:ext uri="{FF2B5EF4-FFF2-40B4-BE49-F238E27FC236}">
                <a16:creationId xmlns:a16="http://schemas.microsoft.com/office/drawing/2014/main" id="{CA6D4CDD-522F-0BC3-C4EA-90C668015EB6}"/>
              </a:ext>
            </a:extLst>
          </p:cNvPr>
          <p:cNvSpPr txBox="1">
            <a:spLocks/>
          </p:cNvSpPr>
          <p:nvPr/>
        </p:nvSpPr>
        <p:spPr>
          <a:xfrm>
            <a:off x="4544997" y="4113178"/>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200" b="1" dirty="0" err="1"/>
              <a:t>socialising</a:t>
            </a:r>
            <a:endParaRPr lang="en-US" sz="2200" b="1" dirty="0"/>
          </a:p>
        </p:txBody>
      </p:sp>
      <p:sp>
        <p:nvSpPr>
          <p:cNvPr id="10" name="Content Placeholder 2">
            <a:extLst>
              <a:ext uri="{FF2B5EF4-FFF2-40B4-BE49-F238E27FC236}">
                <a16:creationId xmlns:a16="http://schemas.microsoft.com/office/drawing/2014/main" id="{BDBB653E-59DD-3600-4172-786B4A907C99}"/>
              </a:ext>
            </a:extLst>
          </p:cNvPr>
          <p:cNvSpPr txBox="1">
            <a:spLocks/>
          </p:cNvSpPr>
          <p:nvPr/>
        </p:nvSpPr>
        <p:spPr>
          <a:xfrm>
            <a:off x="5794281" y="2265922"/>
            <a:ext cx="1949708"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pic>
        <p:nvPicPr>
          <p:cNvPr id="12" name="Picture 11" descr="A drawing of a face with a person's head&#10;&#10;AI-generated content may be incorrect.">
            <a:extLst>
              <a:ext uri="{FF2B5EF4-FFF2-40B4-BE49-F238E27FC236}">
                <a16:creationId xmlns:a16="http://schemas.microsoft.com/office/drawing/2014/main" id="{11CADF0D-73F9-CA7E-B934-5F468161C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9670" y="1731358"/>
            <a:ext cx="1949708" cy="2066326"/>
          </a:xfrm>
          <a:prstGeom prst="rect">
            <a:avLst/>
          </a:prstGeom>
        </p:spPr>
      </p:pic>
    </p:spTree>
    <p:extLst>
      <p:ext uri="{BB962C8B-B14F-4D97-AF65-F5344CB8AC3E}">
        <p14:creationId xmlns:p14="http://schemas.microsoft.com/office/powerpoint/2010/main" val="1690258242"/>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5304507A1D1C47846DEA188DFEC164" ma:contentTypeVersion="11" ma:contentTypeDescription="Create a new document." ma:contentTypeScope="" ma:versionID="53fa2cb3c96815a67ea6a1eed2d4fedb">
  <xsd:schema xmlns:xsd="http://www.w3.org/2001/XMLSchema" xmlns:xs="http://www.w3.org/2001/XMLSchema" xmlns:p="http://schemas.microsoft.com/office/2006/metadata/properties" xmlns:ns2="b818cdea-b4f8-400e-920c-281e30132d32" xmlns:ns3="c51e24c6-32e8-4e14-bf6d-2ae1523096e5" targetNamespace="http://schemas.microsoft.com/office/2006/metadata/properties" ma:root="true" ma:fieldsID="5896bffcc091493490c0701c78fc81b0" ns2:_="" ns3:_="">
    <xsd:import namespace="b818cdea-b4f8-400e-920c-281e30132d32"/>
    <xsd:import namespace="c51e24c6-32e8-4e14-bf6d-2ae1523096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8cdea-b4f8-400e-920c-281e3013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ae88823-3db0-44b5-9098-36545c4baa9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1e24c6-32e8-4e14-bf6d-2ae1523096e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e24159c-b1b5-43c6-bf42-6043c67119ad}" ma:internalName="TaxCatchAll" ma:showField="CatchAllData" ma:web="c51e24c6-32e8-4e14-bf6d-2ae152309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18cdea-b4f8-400e-920c-281e30132d32">
      <Terms xmlns="http://schemas.microsoft.com/office/infopath/2007/PartnerControls"/>
    </lcf76f155ced4ddcb4097134ff3c332f>
    <TaxCatchAll xmlns="c51e24c6-32e8-4e14-bf6d-2ae1523096e5" xsi:nil="true"/>
  </documentManagement>
</p:properties>
</file>

<file path=customXml/itemProps1.xml><?xml version="1.0" encoding="utf-8"?>
<ds:datastoreItem xmlns:ds="http://schemas.openxmlformats.org/officeDocument/2006/customXml" ds:itemID="{EBD09574-9200-4EA9-BE7B-522CF42B65B0}">
  <ds:schemaRefs>
    <ds:schemaRef ds:uri="http://schemas.microsoft.com/sharepoint/v3/contenttype/forms"/>
  </ds:schemaRefs>
</ds:datastoreItem>
</file>

<file path=customXml/itemProps2.xml><?xml version="1.0" encoding="utf-8"?>
<ds:datastoreItem xmlns:ds="http://schemas.openxmlformats.org/officeDocument/2006/customXml" ds:itemID="{AAB50BCC-5ACA-4491-B2DA-2C9CC40D4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8cdea-b4f8-400e-920c-281e30132d32"/>
    <ds:schemaRef ds:uri="c51e24c6-32e8-4e14-bf6d-2ae152309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3C30CB-1F25-4A6E-A6F5-77A1C2859B1E}">
  <ds:schemaRefs>
    <ds:schemaRef ds:uri="http://schemas.microsoft.com/office/2006/metadata/properties"/>
    <ds:schemaRef ds:uri="http://schemas.microsoft.com/office/infopath/2007/PartnerControls"/>
    <ds:schemaRef ds:uri="b818cdea-b4f8-400e-920c-281e30132d32"/>
    <ds:schemaRef ds:uri="c51e24c6-32e8-4e14-bf6d-2ae1523096e5"/>
  </ds:schemaRefs>
</ds:datastoreItem>
</file>

<file path=docProps/app.xml><?xml version="1.0" encoding="utf-8"?>
<Properties xmlns="http://schemas.openxmlformats.org/officeDocument/2006/extended-properties" xmlns:vt="http://schemas.openxmlformats.org/officeDocument/2006/docPropsVTypes">
  <Template/>
  <TotalTime>4044</TotalTime>
  <Words>4857</Words>
  <Application>Microsoft Office PowerPoint</Application>
  <PresentationFormat>On-screen Show (16:9)</PresentationFormat>
  <Paragraphs>363</Paragraphs>
  <Slides>36</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36</vt:i4>
      </vt:variant>
    </vt:vector>
  </HeadingPairs>
  <TitlesOfParts>
    <vt:vector size="50" baseType="lpstr">
      <vt:lpstr>Arial</vt:lpstr>
      <vt:lpstr>Calibri</vt:lpstr>
      <vt:lpstr>Courier New</vt:lpstr>
      <vt:lpstr>FS Meridian</vt:lpstr>
      <vt:lpstr>Mind Meridian</vt:lpstr>
      <vt:lpstr>MindMeridian-Display</vt:lpstr>
      <vt:lpstr>MindMeridian-Regular</vt:lpstr>
      <vt:lpstr>Segoe UI</vt:lpstr>
      <vt:lpstr>Symbol</vt:lpstr>
      <vt:lpstr>Mind main backgrounds</vt:lpstr>
      <vt:lpstr>Section breakers</vt:lpstr>
      <vt:lpstr>Highlight pages</vt:lpstr>
      <vt:lpstr>1_Highlight pages</vt:lpstr>
      <vt:lpstr>Photography layout - use with set slides</vt:lpstr>
      <vt:lpstr>World Mental Health Day</vt:lpstr>
      <vt:lpstr>No mind left behind</vt:lpstr>
      <vt:lpstr>Ground rules</vt:lpstr>
      <vt:lpstr>Mental Health Awareness </vt:lpstr>
      <vt:lpstr>In this lesson…</vt:lpstr>
      <vt:lpstr>Mental health</vt:lpstr>
      <vt:lpstr>PowerPoint Presentation</vt:lpstr>
      <vt:lpstr>PowerPoint Presentation</vt:lpstr>
      <vt:lpstr>Mental health can be connected to… </vt:lpstr>
      <vt:lpstr>PowerPoint Presentation</vt:lpstr>
      <vt:lpstr>PowerPoint Presentation</vt:lpstr>
      <vt:lpstr>Conor</vt:lpstr>
      <vt:lpstr>Conor</vt:lpstr>
      <vt:lpstr>Kali</vt:lpstr>
      <vt:lpstr>Kali </vt:lpstr>
      <vt:lpstr>Knowing when to get support</vt:lpstr>
      <vt:lpstr>Why might we find it hard to ask for support? </vt:lpstr>
      <vt:lpstr>What might we find it hard to ask for support? </vt:lpstr>
      <vt:lpstr>What could help us ask for support? </vt:lpstr>
      <vt:lpstr>What could help us ask for support? </vt:lpstr>
      <vt:lpstr>Online and text support</vt:lpstr>
      <vt:lpstr>PowerPoint Presentation</vt:lpstr>
      <vt:lpstr>Conversation starters</vt:lpstr>
      <vt:lpstr>Conversation starters</vt:lpstr>
      <vt:lpstr>PowerPoint Presentation</vt:lpstr>
      <vt:lpstr>Information and resources  for teachers</vt:lpstr>
      <vt:lpstr>World Mental Health Day Lesson – 45-60 mins</vt:lpstr>
      <vt:lpstr>Lesson plan – Part 1</vt:lpstr>
      <vt:lpstr>Lesson plan – Part 2</vt:lpstr>
      <vt:lpstr>Lesson plan – Part 3</vt:lpstr>
      <vt:lpstr>Lesson plan – Part 4</vt:lpstr>
      <vt:lpstr>Lesson plan – Part 5</vt:lpstr>
      <vt:lpstr>PowerPoint Presentation</vt:lpstr>
      <vt:lpstr>Curriculum Links – secondary</vt:lpstr>
      <vt:lpstr>Curriculum Links – KS3</vt:lpstr>
      <vt:lpstr>Curriculum Links – KS4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Kartik Bhalla</cp:lastModifiedBy>
  <cp:revision>132</cp:revision>
  <dcterms:created xsi:type="dcterms:W3CDTF">2021-02-06T18:56:46Z</dcterms:created>
  <dcterms:modified xsi:type="dcterms:W3CDTF">2025-09-03T10:20:58Z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0x0101005A5304507A1D1C47846DEA188DFEC164</vt:lpwstr>
  </property>
  <property fmtid="{D5CDD505-2E9C-101B-9397-08002B2CF9AE}" pid="3" name="MediaServiceImageTags">
    <vt:lpwstr/>
  </property>
</Properties>
</file>