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24.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4.xml" ContentType="application/vnd.openxmlformats-officedocument.presentationml.notesSl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29.xml" ContentType="application/vnd.openxmlformats-officedocument.presentationml.slideLayout+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46" r:id="rId3"/>
    <p:sldMasterId id="2147483757" r:id="rId4"/>
    <p:sldMasterId id="2147483731" r:id="rId5"/>
  </p:sldMasterIdLst>
  <p:notesMasterIdLst>
    <p:notesMasterId r:id="rId31"/>
  </p:notesMasterIdLst>
  <p:sldIdLst>
    <p:sldId id="276" r:id="rId6"/>
    <p:sldId id="275" r:id="rId7"/>
    <p:sldId id="327" r:id="rId8"/>
    <p:sldId id="411" r:id="rId9"/>
    <p:sldId id="347" r:id="rId10"/>
    <p:sldId id="352" r:id="rId11"/>
    <p:sldId id="467" r:id="rId12"/>
    <p:sldId id="465" r:id="rId13"/>
    <p:sldId id="466" r:id="rId14"/>
    <p:sldId id="470" r:id="rId15"/>
    <p:sldId id="463" r:id="rId16"/>
    <p:sldId id="464" r:id="rId17"/>
    <p:sldId id="469" r:id="rId18"/>
    <p:sldId id="351" r:id="rId19"/>
    <p:sldId id="388" r:id="rId20"/>
    <p:sldId id="449" r:id="rId21"/>
    <p:sldId id="375" r:id="rId22"/>
    <p:sldId id="459" r:id="rId23"/>
    <p:sldId id="472" r:id="rId24"/>
    <p:sldId id="460" r:id="rId25"/>
    <p:sldId id="462" r:id="rId26"/>
    <p:sldId id="461" r:id="rId27"/>
    <p:sldId id="468" r:id="rId28"/>
    <p:sldId id="335" r:id="rId29"/>
    <p:sldId id="471"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935D07-1D33-0DEB-AE0F-2F48296EF956}" name="Kartik Bhalla" initials="KB" userId="S::k.bhalla@mind.org.uk::84f18ff6-9e5e-4327-a9e4-15c072ede011" providerId="AD"/>
  <p188:author id="{7A8E2C0E-B72B-F919-BB50-7A2617415FF6}" name="Sally Martin" initials="SM" userId="477a0a6b45adb634" providerId="Windows Live"/>
  <p188:author id="{92A66FE8-9A56-5691-117F-6CF440D4B868}" name="Henrietta Morris" initials="HM" userId="S::h.morris@mind.org.uk::747f1d28-97c3-445e-a0e3-bf34cc4d4c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Pickering" initials="LP" lastIdx="11" clrIdx="0">
    <p:extLst>
      <p:ext uri="{19B8F6BF-5375-455C-9EA6-DF929625EA0E}">
        <p15:presenceInfo xmlns:p15="http://schemas.microsoft.com/office/powerpoint/2012/main" userId="Laura Pick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26" autoAdjust="0"/>
    <p:restoredTop sz="75071" autoAdjust="0"/>
  </p:normalViewPr>
  <p:slideViewPr>
    <p:cSldViewPr snapToGrid="0" snapToObjects="1">
      <p:cViewPr varScale="1">
        <p:scale>
          <a:sx n="63" d="100"/>
          <a:sy n="63" d="100"/>
        </p:scale>
        <p:origin x="988" y="4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2.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0916-0AB3-AE47-A5F7-B4253BB62DD3}"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0A1E8-6048-744F-BF8D-D527A8DE2096}" type="slidenum">
              <a:rPr lang="en-US" smtClean="0"/>
              <a:t>‹#›</a:t>
            </a:fld>
            <a:endParaRPr lang="en-US"/>
          </a:p>
        </p:txBody>
      </p:sp>
    </p:spTree>
    <p:extLst>
      <p:ext uri="{BB962C8B-B14F-4D97-AF65-F5344CB8AC3E}">
        <p14:creationId xmlns:p14="http://schemas.microsoft.com/office/powerpoint/2010/main" val="10048596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ur02.safelinks.protection.outlook.com/?url=https%3A%2F%2Fwww.mind.org.uk%2Finformation-support%2Ftips-for-everyday-living%2Flooking-after-your-mental-health-online%2Fabout-your-mental-health-online%2F&amp;data=05%7C02%7Cl.combs%40mind.org.uk%7Cc20f6316cfa94f83f40708ddcb80b873%7Ce8ada515c6fb4a1694f166699ba2e7ff%7C0%7C0%7C638890475887722055%7CUnknown%7CTWFpbGZsb3d8eyJFbXB0eU1hcGkiOnRydWUsIlYiOiIwLjAuMDAwMCIsIlAiOiJXaW4zMiIsIkFOIjoiTWFpbCIsIldUIjoyfQ%3D%3D%7C0%7C%7C%7C&amp;sdata=0pynD9Q1VS9T2sNM6ZrQebErpyuXJDcduR2XluYGYf8%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mind.org.uk/information-support/tips-for-everyday-living/looking-after-your-mental-health-online/safety-and-privac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nd.org.uk/media/maajdrob/my-safety-plan-accessible.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ur02.safelinks.protection.outlook.com/?url=https%3A%2F%2Fwww.mind.org.uk%2Ffor-young-people%2Ffeelings-and-experiences%2Ftips-for-coping-with-self-harm%2F&amp;data=05%7C02%7Cl.combs%40mind.org.uk%7Cc20f6316cfa94f83f40708ddcb80b873%7Ce8ada515c6fb4a1694f166699ba2e7ff%7C0%7C0%7C638890475887752457%7CUnknown%7CTWFpbGZsb3d8eyJFbXB0eU1hcGkiOnRydWUsIlYiOiIwLjAuMDAwMCIsIlAiOiJXaW4zMiIsIkFOIjoiTWFpbCIsIldUIjoyfQ%3D%3D%7C0%7C%7C%7C&amp;sdata=%2BmADyIAPn0R4YCXcBvJ35TcyJvE9LN5L4rzC8iU%2B1PE%3D&amp;reserved=0" TargetMode="External"/><Relationship Id="rId4" Type="http://schemas.openxmlformats.org/officeDocument/2006/relationships/hyperlink" Target="https://eur02.safelinks.protection.outlook.com/?url=https%3A%2F%2Fwww.mind.org.uk%2Ffor-young-people%2Ffeelings-and-experiences%2Funderstanding-self-harm%2F&amp;data=05%7C02%7Cl.combs%40mind.org.uk%7Cc20f6316cfa94f83f40708ddcb80b873%7Ce8ada515c6fb4a1694f166699ba2e7ff%7C0%7C0%7C638890475887737421%7CUnknown%7CTWFpbGZsb3d8eyJFbXB0eU1hcGkiOnRydWUsIlYiOiIwLjAuMDAwMCIsIlAiOiJXaW4zMiIsIkFOIjoiTWFpbCIsIldUIjoyfQ%3D%3D%7C0%7C%7C%7C&amp;sdata=%2BZpgAylJQdruhGcYwpgArTbXUPjRaumBqq1yO9x3Ajw%3D&amp;reserved=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nd.org.uk/for-young-people/how-to-get-help-and-support/getting-ready-to-open-u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nd.org.uk/information-support/suicidal-thoughts-and-suicide-prevention/coping-and-self-ca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nd.org.uk/for-young-people/feelings-and-experiences/exam-str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a:t>
            </a:fld>
            <a:endParaRPr lang="en-US" dirty="0"/>
          </a:p>
        </p:txBody>
      </p:sp>
    </p:spTree>
    <p:extLst>
      <p:ext uri="{BB962C8B-B14F-4D97-AF65-F5344CB8AC3E}">
        <p14:creationId xmlns:p14="http://schemas.microsoft.com/office/powerpoint/2010/main" val="412974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1D2C-D222-0F70-8C05-963FCDB50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9E4BA-EA1D-6EC2-D160-A96DD17F8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567B9-564C-C072-FEB7-55488D0FB7A4}"/>
              </a:ext>
            </a:extLst>
          </p:cNvPr>
          <p:cNvSpPr>
            <a:spLocks noGrp="1"/>
          </p:cNvSpPr>
          <p:nvPr>
            <p:ph type="body" idx="1"/>
          </p:nvPr>
        </p:nvSpPr>
        <p:spPr/>
        <p:txBody>
          <a:bodyPr/>
          <a:lstStyle/>
          <a:p>
            <a:r>
              <a:rPr lang="en-GB" sz="900" b="0" i="0" kern="1200" dirty="0">
                <a:solidFill>
                  <a:schemeClr val="tx1"/>
                </a:solidFill>
                <a:effectLst/>
                <a:latin typeface="+mn-lt"/>
                <a:ea typeface="+mn-ea"/>
                <a:cs typeface="+mn-cs"/>
              </a:rPr>
              <a:t>When you're online it's important to think about how to keep yourself safe. While there are many benefits to your mental health, there are also challenges. And there are things that could put you at risk or negatively impact your mental health. </a:t>
            </a:r>
          </a:p>
          <a:p>
            <a:endParaRPr lang="en-GB" sz="900" b="0" i="0" kern="1200" dirty="0">
              <a:solidFill>
                <a:schemeClr val="tx1"/>
              </a:solidFill>
              <a:effectLst/>
              <a:latin typeface="+mn-lt"/>
              <a:ea typeface="+mn-ea"/>
              <a:cs typeface="+mn-cs"/>
            </a:endParaRPr>
          </a:p>
          <a:p>
            <a:r>
              <a:rPr lang="en-GB" sz="900" b="0" i="0" kern="1200" dirty="0">
                <a:solidFill>
                  <a:schemeClr val="tx1"/>
                </a:solidFill>
                <a:effectLst/>
                <a:latin typeface="+mn-lt"/>
                <a:ea typeface="+mn-ea"/>
                <a:cs typeface="+mn-cs"/>
              </a:rPr>
              <a:t>Find out more here: </a:t>
            </a:r>
            <a:r>
              <a:rPr lang="en-GB" sz="900" u="sng" kern="1200" dirty="0">
                <a:solidFill>
                  <a:schemeClr val="tx1"/>
                </a:solidFill>
                <a:effectLst/>
                <a:latin typeface="+mn-lt"/>
                <a:ea typeface="+mn-ea"/>
                <a:cs typeface="+mn-cs"/>
                <a:hlinkClick r:id="rId3"/>
              </a:rPr>
              <a:t>https://www.mind.org.uk/information-support/tips-for-everyday-living/looking-after-your-mental-health-online/about-your-mental-health-online/</a:t>
            </a:r>
            <a:r>
              <a:rPr lang="en-GB" sz="900" kern="1200" dirty="0">
                <a:solidFill>
                  <a:schemeClr val="tx1"/>
                </a:solidFill>
                <a:effectLst/>
                <a:latin typeface="+mn-lt"/>
                <a:ea typeface="+mn-ea"/>
                <a:cs typeface="+mn-cs"/>
              </a:rPr>
              <a:t> </a:t>
            </a:r>
            <a:endParaRPr lang="en-GB" sz="900" b="0" i="0" kern="1200" dirty="0">
              <a:solidFill>
                <a:schemeClr val="tx1"/>
              </a:solidFill>
              <a:effectLst/>
              <a:latin typeface="+mn-lt"/>
              <a:ea typeface="+mn-ea"/>
              <a:cs typeface="+mn-cs"/>
            </a:endParaRPr>
          </a:p>
          <a:p>
            <a:endParaRPr lang="en-GB" sz="900" b="0" i="0" kern="1200" dirty="0">
              <a:solidFill>
                <a:schemeClr val="tx1"/>
              </a:solidFill>
              <a:effectLst/>
              <a:latin typeface="+mn-lt"/>
              <a:ea typeface="+mn-ea"/>
              <a:cs typeface="+mn-cs"/>
            </a:endParaRPr>
          </a:p>
          <a:p>
            <a:r>
              <a:rPr lang="en-GB" dirty="0">
                <a:hlinkClick r:id="rId4"/>
              </a:rPr>
              <a:t>Safety and privacy | Online mental health support | Mind</a:t>
            </a:r>
            <a:endParaRPr lang="en-GB" sz="900" b="0" i="0" kern="1200" dirty="0">
              <a:solidFill>
                <a:schemeClr val="tx1"/>
              </a:solidFill>
              <a:effectLst/>
              <a:latin typeface="+mn-lt"/>
              <a:ea typeface="+mn-ea"/>
              <a:cs typeface="+mn-cs"/>
            </a:endParaRPr>
          </a:p>
          <a:p>
            <a:r>
              <a:rPr lang="en-GB" sz="900" b="0" i="0" kern="1200" dirty="0">
                <a:solidFill>
                  <a:schemeClr val="tx1"/>
                </a:solidFill>
                <a:effectLst/>
                <a:latin typeface="+mn-lt"/>
                <a:ea typeface="+mn-ea"/>
                <a:cs typeface="+mn-cs"/>
              </a:rPr>
              <a:t>These are some tips which may help to keep you safe.</a:t>
            </a:r>
          </a:p>
          <a:p>
            <a:pPr algn="l"/>
            <a:endParaRPr lang="en-GB" dirty="0"/>
          </a:p>
        </p:txBody>
      </p:sp>
      <p:sp>
        <p:nvSpPr>
          <p:cNvPr id="4" name="Slide Number Placeholder 3">
            <a:extLst>
              <a:ext uri="{FF2B5EF4-FFF2-40B4-BE49-F238E27FC236}">
                <a16:creationId xmlns:a16="http://schemas.microsoft.com/office/drawing/2014/main" id="{D3DA49DA-E28E-3389-0483-E1230E78F8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0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C13E-031E-AD66-906F-00A440A14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7927F-F7A0-B294-BBC4-BC98C581F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74BA8-B086-8DF1-9C93-FE6F1FC3C871}"/>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It can be horrible to experience bullying or abuse online. And it can have an impact on your mental health. Remember – you don't have to put up with it. Here are some ideas about how to deal with it. </a:t>
            </a:r>
          </a:p>
          <a:p>
            <a:endParaRPr lang="en-US" dirty="0"/>
          </a:p>
        </p:txBody>
      </p:sp>
      <p:sp>
        <p:nvSpPr>
          <p:cNvPr id="4" name="Slide Number Placeholder 3">
            <a:extLst>
              <a:ext uri="{FF2B5EF4-FFF2-40B4-BE49-F238E27FC236}">
                <a16:creationId xmlns:a16="http://schemas.microsoft.com/office/drawing/2014/main" id="{9EF8E206-5EED-B979-892B-89C8064D4650}"/>
              </a:ext>
            </a:extLst>
          </p:cNvPr>
          <p:cNvSpPr>
            <a:spLocks noGrp="1"/>
          </p:cNvSpPr>
          <p:nvPr>
            <p:ph type="sldNum" sz="quarter" idx="5"/>
          </p:nvPr>
        </p:nvSpPr>
        <p:spPr/>
        <p:txBody>
          <a:bodyPr/>
          <a:lstStyle/>
          <a:p>
            <a:fld id="{D320A1E8-6048-744F-BF8D-D527A8DE2096}" type="slidenum">
              <a:rPr lang="en-US" smtClean="0"/>
              <a:t>15</a:t>
            </a:fld>
            <a:endParaRPr lang="en-US"/>
          </a:p>
        </p:txBody>
      </p:sp>
    </p:spTree>
    <p:extLst>
      <p:ext uri="{BB962C8B-B14F-4D97-AF65-F5344CB8AC3E}">
        <p14:creationId xmlns:p14="http://schemas.microsoft.com/office/powerpoint/2010/main" val="399025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CAB5-0A97-1541-C50C-E683B116A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14B00-6D44-3669-7EC2-5B7EEA090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638A7-25FE-1A1F-A420-F35956E2A0C8}"/>
              </a:ext>
            </a:extLst>
          </p:cNvPr>
          <p:cNvSpPr>
            <a:spLocks noGrp="1"/>
          </p:cNvSpPr>
          <p:nvPr>
            <p:ph type="body" idx="1"/>
          </p:nvPr>
        </p:nvSpPr>
        <p:spPr/>
        <p:txBody>
          <a:bodyPr/>
          <a:lstStyle/>
          <a:p>
            <a:pPr marL="0" lvl="0" indent="0">
              <a:lnSpc>
                <a:spcPct val="115000"/>
              </a:lnSpc>
              <a:spcAft>
                <a:spcPts val="800"/>
              </a:spcAft>
              <a:buSzPts val="1000"/>
              <a:buFont typeface="Symbol" panose="05050102010706020507" pitchFamily="18" charset="2"/>
              <a:buNone/>
              <a:tabLst>
                <a:tab pos="457200" algn="l"/>
              </a:tabLst>
            </a:pPr>
            <a:endParaRPr lang="en-GB" sz="1800" kern="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3FC4C43-130E-845F-AD64-4F0CDA227AA5}"/>
              </a:ext>
            </a:extLst>
          </p:cNvPr>
          <p:cNvSpPr>
            <a:spLocks noGrp="1"/>
          </p:cNvSpPr>
          <p:nvPr>
            <p:ph type="sldNum" sz="quarter" idx="5"/>
          </p:nvPr>
        </p:nvSpPr>
        <p:spPr/>
        <p:txBody>
          <a:bodyPr/>
          <a:lstStyle/>
          <a:p>
            <a:fld id="{D320A1E8-6048-744F-BF8D-D527A8DE2096}" type="slidenum">
              <a:rPr lang="en-US" smtClean="0"/>
              <a:t>16</a:t>
            </a:fld>
            <a:endParaRPr lang="en-US"/>
          </a:p>
        </p:txBody>
      </p:sp>
    </p:spTree>
    <p:extLst>
      <p:ext uri="{BB962C8B-B14F-4D97-AF65-F5344CB8AC3E}">
        <p14:creationId xmlns:p14="http://schemas.microsoft.com/office/powerpoint/2010/main" val="187939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kern="1200" dirty="0">
                <a:solidFill>
                  <a:schemeClr val="tx1"/>
                </a:solidFill>
                <a:effectLst/>
                <a:latin typeface="+mn-lt"/>
                <a:ea typeface="+mn-ea"/>
                <a:cs typeface="+mn-cs"/>
              </a:rPr>
              <a:t>We all experience difficult feelings at some point in our lives, and cope in different ways.</a:t>
            </a:r>
          </a:p>
          <a:p>
            <a:r>
              <a:rPr lang="en-GB" sz="900" b="0" i="0" kern="1200" dirty="0">
                <a:solidFill>
                  <a:schemeClr val="tx1"/>
                </a:solidFill>
                <a:effectLst/>
                <a:latin typeface="+mn-lt"/>
                <a:ea typeface="+mn-ea"/>
                <a:cs typeface="+mn-cs"/>
              </a:rPr>
              <a:t>Some of us might use self-harm to try to cope, or think about doing this. </a:t>
            </a:r>
          </a:p>
          <a:p>
            <a:endParaRPr lang="en-GB" sz="900" b="0" i="0" kern="1200" dirty="0">
              <a:solidFill>
                <a:schemeClr val="tx1"/>
              </a:solidFill>
              <a:effectLst/>
              <a:latin typeface="+mn-lt"/>
              <a:ea typeface="+mn-ea"/>
              <a:cs typeface="+mn-cs"/>
            </a:endParaRPr>
          </a:p>
          <a:p>
            <a:r>
              <a:rPr lang="en-GB" sz="900" b="0" i="0" kern="1200" dirty="0">
                <a:solidFill>
                  <a:schemeClr val="tx1"/>
                </a:solidFill>
                <a:effectLst/>
                <a:latin typeface="+mn-lt"/>
                <a:ea typeface="+mn-ea"/>
                <a:cs typeface="+mn-cs"/>
              </a:rPr>
              <a:t>Self-harm can affect us in lots of different ways. It can feel hard to understand or talk about self-harm, but help is out there for you.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44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My safety plan</a:t>
            </a:r>
            <a:endParaRPr lang="en-GB" dirty="0"/>
          </a:p>
          <a:p>
            <a:endParaRPr lang="en-GB" dirty="0"/>
          </a:p>
          <a:p>
            <a:r>
              <a:rPr lang="en-GB" dirty="0"/>
              <a:t>Further information can be accessed here: </a:t>
            </a:r>
            <a:r>
              <a:rPr lang="en-GB" sz="900" u="sng" kern="1200" dirty="0">
                <a:solidFill>
                  <a:schemeClr val="tx1"/>
                </a:solidFill>
                <a:effectLst/>
                <a:latin typeface="+mn-lt"/>
                <a:ea typeface="+mn-ea"/>
                <a:cs typeface="+mn-cs"/>
                <a:hlinkClick r:id="rId4"/>
              </a:rPr>
              <a:t>https://www.mind.org.uk/for-young-people/feelings-and-experiences/understanding-self-harm/</a:t>
            </a:r>
            <a:r>
              <a:rPr lang="en-GB" sz="900" kern="1200" dirty="0">
                <a:solidFill>
                  <a:schemeClr val="tx1"/>
                </a:solidFill>
                <a:effectLst/>
                <a:latin typeface="+mn-lt"/>
                <a:ea typeface="+mn-ea"/>
                <a:cs typeface="+mn-cs"/>
              </a:rPr>
              <a:t> and </a:t>
            </a:r>
            <a:r>
              <a:rPr lang="en-GB" sz="900" u="sng" kern="1200" dirty="0">
                <a:solidFill>
                  <a:schemeClr val="tx1"/>
                </a:solidFill>
                <a:effectLst/>
                <a:latin typeface="+mn-lt"/>
                <a:ea typeface="+mn-ea"/>
                <a:cs typeface="+mn-cs"/>
                <a:hlinkClick r:id="rId5"/>
              </a:rPr>
              <a:t>https://www.mind.org.uk/for-young-people/feelings-and-experiences/tips-for-coping-with-self-harm/</a:t>
            </a:r>
            <a:r>
              <a:rPr lang="en-GB" sz="9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18</a:t>
            </a:fld>
            <a:endParaRPr lang="en-US"/>
          </a:p>
        </p:txBody>
      </p:sp>
    </p:spTree>
    <p:extLst>
      <p:ext uri="{BB962C8B-B14F-4D97-AF65-F5344CB8AC3E}">
        <p14:creationId xmlns:p14="http://schemas.microsoft.com/office/powerpoint/2010/main" val="272521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FAC2E-EF31-AE3F-871D-38A39297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C96CF-39CC-F309-EE37-2DB7378EB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F7DBA-34C3-ADE5-AF12-EDE4CD9BA4DC}"/>
              </a:ext>
            </a:extLst>
          </p:cNvPr>
          <p:cNvSpPr>
            <a:spLocks noGrp="1"/>
          </p:cNvSpPr>
          <p:nvPr>
            <p:ph type="body" idx="1"/>
          </p:nvPr>
        </p:nvSpPr>
        <p:spPr/>
        <p:txBody>
          <a:bodyPr/>
          <a:lstStyle/>
          <a:p>
            <a:pPr marL="0" lvl="0" indent="0">
              <a:lnSpc>
                <a:spcPct val="115000"/>
              </a:lnSpc>
              <a:spcAft>
                <a:spcPts val="800"/>
              </a:spcAft>
              <a:buSzPts val="1000"/>
              <a:buFont typeface="Symbol" panose="05050102010706020507" pitchFamily="18" charset="2"/>
              <a:buNone/>
              <a:tabLst>
                <a:tab pos="457200" algn="l"/>
              </a:tabLst>
            </a:pPr>
            <a:endParaRPr lang="en-GB" sz="1800" kern="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7045BFB-1236-EF4D-4E12-E52D69D4F3DF}"/>
              </a:ext>
            </a:extLst>
          </p:cNvPr>
          <p:cNvSpPr>
            <a:spLocks noGrp="1"/>
          </p:cNvSpPr>
          <p:nvPr>
            <p:ph type="sldNum" sz="quarter" idx="5"/>
          </p:nvPr>
        </p:nvSpPr>
        <p:spPr/>
        <p:txBody>
          <a:bodyPr/>
          <a:lstStyle/>
          <a:p>
            <a:fld id="{D320A1E8-6048-744F-BF8D-D527A8DE2096}" type="slidenum">
              <a:rPr lang="en-US" smtClean="0"/>
              <a:t>19</a:t>
            </a:fld>
            <a:endParaRPr lang="en-US"/>
          </a:p>
        </p:txBody>
      </p:sp>
    </p:spTree>
    <p:extLst>
      <p:ext uri="{BB962C8B-B14F-4D97-AF65-F5344CB8AC3E}">
        <p14:creationId xmlns:p14="http://schemas.microsoft.com/office/powerpoint/2010/main" val="228395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9DAEA-A29A-712C-1997-2A8F8C09B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2CB43-DAFA-0A66-EFC8-B86D0390A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6E464-D006-BE6A-7464-BBF080CEC109}"/>
              </a:ext>
            </a:extLst>
          </p:cNvPr>
          <p:cNvSpPr>
            <a:spLocks noGrp="1"/>
          </p:cNvSpPr>
          <p:nvPr>
            <p:ph type="body" idx="1"/>
          </p:nvPr>
        </p:nvSpPr>
        <p:spPr/>
        <p:txBody>
          <a:bodyPr/>
          <a:lstStyle/>
          <a:p>
            <a:pPr algn="l"/>
            <a:r>
              <a:rPr lang="en-GB" dirty="0"/>
              <a:t>If you would like more advice on how to open up, there’s some more information here </a:t>
            </a:r>
            <a:r>
              <a:rPr lang="en-GB" dirty="0">
                <a:hlinkClick r:id="rId3"/>
              </a:rPr>
              <a:t>Tips for opening up to someone - for 11-18 year olds | Mind</a:t>
            </a:r>
            <a:endParaRPr lang="en-GB" dirty="0"/>
          </a:p>
        </p:txBody>
      </p:sp>
      <p:sp>
        <p:nvSpPr>
          <p:cNvPr id="4" name="Slide Number Placeholder 3">
            <a:extLst>
              <a:ext uri="{FF2B5EF4-FFF2-40B4-BE49-F238E27FC236}">
                <a16:creationId xmlns:a16="http://schemas.microsoft.com/office/drawing/2014/main" id="{3025D6FF-3041-ED6B-A378-23B1FCD1957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917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webpage has further information on all of these ideas </a:t>
            </a:r>
            <a:r>
              <a:rPr lang="en-GB" dirty="0">
                <a:hlinkClick r:id="rId3"/>
              </a:rPr>
              <a:t>–</a:t>
            </a:r>
            <a:r>
              <a:rPr lang="en-GB" dirty="0"/>
              <a:t> not every tip will help everyone but hopefully there will be something that will work for you </a:t>
            </a:r>
            <a:r>
              <a:rPr lang="en-GB" dirty="0">
                <a:hlinkClick r:id="rId3"/>
              </a:rPr>
              <a:t>Tips for coping with suicidal thoughts | self-care | Mind</a:t>
            </a:r>
            <a:r>
              <a:rPr lang="en-GB" dirty="0"/>
              <a:t> </a:t>
            </a:r>
          </a:p>
        </p:txBody>
      </p:sp>
      <p:sp>
        <p:nvSpPr>
          <p:cNvPr id="4" name="Slide Number Placeholder 3"/>
          <p:cNvSpPr>
            <a:spLocks noGrp="1"/>
          </p:cNvSpPr>
          <p:nvPr>
            <p:ph type="sldNum" sz="quarter" idx="5"/>
          </p:nvPr>
        </p:nvSpPr>
        <p:spPr/>
        <p:txBody>
          <a:bodyPr/>
          <a:lstStyle/>
          <a:p>
            <a:fld id="{D320A1E8-6048-744F-BF8D-D527A8DE2096}" type="slidenum">
              <a:rPr lang="en-US" smtClean="0"/>
              <a:t>21</a:t>
            </a:fld>
            <a:endParaRPr lang="en-US"/>
          </a:p>
        </p:txBody>
      </p:sp>
    </p:spTree>
    <p:extLst>
      <p:ext uri="{BB962C8B-B14F-4D97-AF65-F5344CB8AC3E}">
        <p14:creationId xmlns:p14="http://schemas.microsoft.com/office/powerpoint/2010/main" val="108349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9D00A-5F08-BD98-D180-B860F5956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7534D-7DB9-F476-B5EE-655B9698D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8FEE5-9008-2B02-F65A-AC237A5BCE4B}"/>
              </a:ext>
            </a:extLst>
          </p:cNvPr>
          <p:cNvSpPr>
            <a:spLocks noGrp="1"/>
          </p:cNvSpPr>
          <p:nvPr>
            <p:ph type="body" idx="1"/>
          </p:nvPr>
        </p:nvSpPr>
        <p:spPr/>
        <p:txBody>
          <a:bodyPr/>
          <a:lstStyle/>
          <a:p>
            <a:pPr algn="l"/>
            <a:endParaRPr lang="en-GB" dirty="0"/>
          </a:p>
        </p:txBody>
      </p:sp>
      <p:sp>
        <p:nvSpPr>
          <p:cNvPr id="4" name="Slide Number Placeholder 3">
            <a:extLst>
              <a:ext uri="{FF2B5EF4-FFF2-40B4-BE49-F238E27FC236}">
                <a16:creationId xmlns:a16="http://schemas.microsoft.com/office/drawing/2014/main" id="{F98D1FBD-2C98-7DA2-7EBD-BD0E78C63AE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11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24</a:t>
            </a:fld>
            <a:endParaRPr lang="en-US"/>
          </a:p>
        </p:txBody>
      </p:sp>
    </p:spTree>
    <p:extLst>
      <p:ext uri="{BB962C8B-B14F-4D97-AF65-F5344CB8AC3E}">
        <p14:creationId xmlns:p14="http://schemas.microsoft.com/office/powerpoint/2010/main" val="384602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2</a:t>
            </a:fld>
            <a:endParaRPr lang="en-US" dirty="0"/>
          </a:p>
        </p:txBody>
      </p:sp>
    </p:spTree>
    <p:extLst>
      <p:ext uri="{BB962C8B-B14F-4D97-AF65-F5344CB8AC3E}">
        <p14:creationId xmlns:p14="http://schemas.microsoft.com/office/powerpoint/2010/main" val="41376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5F4E-8FD5-BD67-93CF-08CF453CE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57D7F-9058-4A27-C973-E844206AA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AE4DD-9F6B-17E9-B880-065867885B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475C42-93EC-948D-AA8E-38D7BAC31594}"/>
              </a:ext>
            </a:extLst>
          </p:cNvPr>
          <p:cNvSpPr>
            <a:spLocks noGrp="1"/>
          </p:cNvSpPr>
          <p:nvPr>
            <p:ph type="sldNum" sz="quarter" idx="5"/>
          </p:nvPr>
        </p:nvSpPr>
        <p:spPr/>
        <p:txBody>
          <a:bodyPr/>
          <a:lstStyle/>
          <a:p>
            <a:fld id="{D320A1E8-6048-744F-BF8D-D527A8DE2096}" type="slidenum">
              <a:rPr lang="en-US" smtClean="0"/>
              <a:t>25</a:t>
            </a:fld>
            <a:endParaRPr lang="en-US" dirty="0"/>
          </a:p>
        </p:txBody>
      </p:sp>
    </p:spTree>
    <p:extLst>
      <p:ext uri="{BB962C8B-B14F-4D97-AF65-F5344CB8AC3E}">
        <p14:creationId xmlns:p14="http://schemas.microsoft.com/office/powerpoint/2010/main" val="314824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5"/>
          </p:nvPr>
        </p:nvSpPr>
        <p:spPr/>
        <p:txBody>
          <a:bodyPr/>
          <a:lstStyle/>
          <a:p>
            <a:fld id="{D320A1E8-6048-744F-BF8D-D527A8DE2096}" type="slidenum">
              <a:rPr lang="en-US" smtClean="0"/>
              <a:t>3</a:t>
            </a:fld>
            <a:endParaRPr lang="en-US" dirty="0"/>
          </a:p>
        </p:txBody>
      </p:sp>
    </p:spTree>
    <p:extLst>
      <p:ext uri="{BB962C8B-B14F-4D97-AF65-F5344CB8AC3E}">
        <p14:creationId xmlns:p14="http://schemas.microsoft.com/office/powerpoint/2010/main" val="22155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D856-84EE-7EE4-393C-698FEA2C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307F-C042-38CF-DB3B-EA2DF2C89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99CD4-88BD-CB33-D33F-310451DA4C1F}"/>
              </a:ext>
            </a:extLst>
          </p:cNvPr>
          <p:cNvSpPr>
            <a:spLocks noGrp="1"/>
          </p:cNvSpPr>
          <p:nvPr>
            <p:ph type="body" idx="1"/>
          </p:nvPr>
        </p:nvSpPr>
        <p:spPr/>
        <p:txBody>
          <a:bodyPr/>
          <a:lstStyle/>
          <a:p>
            <a:pPr algn="l"/>
            <a:endParaRPr lang="en-GB" dirty="0"/>
          </a:p>
        </p:txBody>
      </p:sp>
      <p:sp>
        <p:nvSpPr>
          <p:cNvPr id="4" name="Slide Number Placeholder 3">
            <a:extLst>
              <a:ext uri="{FF2B5EF4-FFF2-40B4-BE49-F238E27FC236}">
                <a16:creationId xmlns:a16="http://schemas.microsoft.com/office/drawing/2014/main" id="{DD618203-B2D2-809D-4971-CD0F107ADF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94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7CE1B-CFD1-3237-D43A-E11BBDAC6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EBC2A-B215-AE0B-1B46-87AB5F0E4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DF639-E130-5AF7-C42D-CF7ED0A1402D}"/>
              </a:ext>
            </a:extLst>
          </p:cNvPr>
          <p:cNvSpPr>
            <a:spLocks noGrp="1"/>
          </p:cNvSpPr>
          <p:nvPr>
            <p:ph type="body" idx="1"/>
          </p:nvPr>
        </p:nvSpPr>
        <p:spPr/>
        <p:txBody>
          <a:bodyPr/>
          <a:lstStyle/>
          <a:p>
            <a:pPr algn="l"/>
            <a:endParaRPr lang="en-GB" dirty="0"/>
          </a:p>
        </p:txBody>
      </p:sp>
      <p:sp>
        <p:nvSpPr>
          <p:cNvPr id="4" name="Slide Number Placeholder 3">
            <a:extLst>
              <a:ext uri="{FF2B5EF4-FFF2-40B4-BE49-F238E27FC236}">
                <a16:creationId xmlns:a16="http://schemas.microsoft.com/office/drawing/2014/main" id="{175E2DB0-1313-5A9D-6B5F-4834DB30E48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9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A6912-6031-49C7-1AE2-9DA4DEFF1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D059B-2560-AA70-5A89-A953363C0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7AA2D-562C-F70A-2E09-B6A4F907E584}"/>
              </a:ext>
            </a:extLst>
          </p:cNvPr>
          <p:cNvSpPr>
            <a:spLocks noGrp="1"/>
          </p:cNvSpPr>
          <p:nvPr>
            <p:ph type="body" idx="1"/>
          </p:nvPr>
        </p:nvSpPr>
        <p:spPr/>
        <p:txBody>
          <a:bodyPr/>
          <a:lstStyle/>
          <a:p>
            <a:pPr algn="l"/>
            <a:endParaRPr lang="en-GB" dirty="0"/>
          </a:p>
        </p:txBody>
      </p:sp>
      <p:sp>
        <p:nvSpPr>
          <p:cNvPr id="4" name="Slide Number Placeholder 3">
            <a:extLst>
              <a:ext uri="{FF2B5EF4-FFF2-40B4-BE49-F238E27FC236}">
                <a16:creationId xmlns:a16="http://schemas.microsoft.com/office/drawing/2014/main" id="{F73A85FF-89BE-3646-C3F2-57520F2CEA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20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8C36-0F15-0902-EF94-C18E3915C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8D760-5027-5135-463D-1B64EBA3D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E89F4-A316-BC4E-67DB-3BB6424114D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More information on how to support someone with their mental health is available here https://www.mind.org.uk/for-young-people/supporting-others/intro-to-supporting-friends-or-partners/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17D3243-43B9-51DC-863D-600512E23D7F}"/>
              </a:ext>
            </a:extLst>
          </p:cNvPr>
          <p:cNvSpPr>
            <a:spLocks noGrp="1"/>
          </p:cNvSpPr>
          <p:nvPr>
            <p:ph type="sldNum" sz="quarter" idx="5"/>
          </p:nvPr>
        </p:nvSpPr>
        <p:spPr/>
        <p:txBody>
          <a:bodyPr/>
          <a:lstStyle/>
          <a:p>
            <a:fld id="{D320A1E8-6048-744F-BF8D-D527A8DE2096}" type="slidenum">
              <a:rPr lang="en-US" smtClean="0"/>
              <a:t>9</a:t>
            </a:fld>
            <a:endParaRPr lang="en-US"/>
          </a:p>
        </p:txBody>
      </p:sp>
    </p:spTree>
    <p:extLst>
      <p:ext uri="{BB962C8B-B14F-4D97-AF65-F5344CB8AC3E}">
        <p14:creationId xmlns:p14="http://schemas.microsoft.com/office/powerpoint/2010/main" val="631795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E16A-64E7-D4A2-9B11-85AD2C4CB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F10C4-08A6-4A37-57FF-98ABDED70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73A97-438B-8310-E0E7-717137D1640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Exam stress can feel like a lot to cope with, but there are things you can do to look after your wellbeing. We have tips and ideas to help you cope at different times.</a:t>
            </a:r>
            <a:br>
              <a:rPr lang="en-GB" dirty="0"/>
            </a:br>
            <a:br>
              <a:rPr lang="en-GB" dirty="0"/>
            </a:br>
            <a:r>
              <a:rPr lang="en-GB" sz="900" b="0" i="0" kern="1200" dirty="0">
                <a:solidFill>
                  <a:schemeClr val="tx1"/>
                </a:solidFill>
                <a:effectLst/>
                <a:latin typeface="+mn-lt"/>
                <a:ea typeface="+mn-ea"/>
                <a:cs typeface="+mn-cs"/>
              </a:rPr>
              <a:t>Remember: we are all different, so what works for you might not be the same as what works for someone else. You might also have to try a few different things to see what works best. For more information, take a look here </a:t>
            </a:r>
            <a:r>
              <a:rPr lang="en-GB" dirty="0">
                <a:hlinkClick r:id="rId3"/>
              </a:rPr>
              <a:t>Info on exam stress - for 11-18 year olds | Mind</a:t>
            </a:r>
            <a:r>
              <a:rPr lang="en-GB" dirty="0"/>
              <a:t> </a:t>
            </a:r>
          </a:p>
        </p:txBody>
      </p:sp>
      <p:sp>
        <p:nvSpPr>
          <p:cNvPr id="4" name="Slide Number Placeholder 3">
            <a:extLst>
              <a:ext uri="{FF2B5EF4-FFF2-40B4-BE49-F238E27FC236}">
                <a16:creationId xmlns:a16="http://schemas.microsoft.com/office/drawing/2014/main" id="{8EB7EFFB-6269-E45C-F84A-8827B910D2DE}"/>
              </a:ext>
            </a:extLst>
          </p:cNvPr>
          <p:cNvSpPr>
            <a:spLocks noGrp="1"/>
          </p:cNvSpPr>
          <p:nvPr>
            <p:ph type="sldNum" sz="quarter" idx="5"/>
          </p:nvPr>
        </p:nvSpPr>
        <p:spPr/>
        <p:txBody>
          <a:bodyPr/>
          <a:lstStyle/>
          <a:p>
            <a:fld id="{D320A1E8-6048-744F-BF8D-D527A8DE2096}" type="slidenum">
              <a:rPr lang="en-US" smtClean="0"/>
              <a:t>12</a:t>
            </a:fld>
            <a:endParaRPr lang="en-US"/>
          </a:p>
        </p:txBody>
      </p:sp>
    </p:spTree>
    <p:extLst>
      <p:ext uri="{BB962C8B-B14F-4D97-AF65-F5344CB8AC3E}">
        <p14:creationId xmlns:p14="http://schemas.microsoft.com/office/powerpoint/2010/main" val="1828903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2FA0-F19F-8A9B-988C-F1F70AD92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17870-B620-9198-38E8-7C6DD8D40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CAA7C-195D-721A-17C8-F76F781FEADF}"/>
              </a:ext>
            </a:extLst>
          </p:cNvPr>
          <p:cNvSpPr>
            <a:spLocks noGrp="1"/>
          </p:cNvSpPr>
          <p:nvPr>
            <p:ph type="body" idx="1"/>
          </p:nvPr>
        </p:nvSpPr>
        <p:spPr/>
        <p:txBody>
          <a:bodyPr/>
          <a:lstStyle/>
          <a:p>
            <a:pPr marL="0" lvl="0" indent="0">
              <a:lnSpc>
                <a:spcPct val="115000"/>
              </a:lnSpc>
              <a:spcAft>
                <a:spcPts val="800"/>
              </a:spcAft>
              <a:buSzPts val="1000"/>
              <a:buFont typeface="Symbol" panose="05050102010706020507" pitchFamily="18" charset="2"/>
              <a:buNone/>
              <a:tabLst>
                <a:tab pos="457200" algn="l"/>
              </a:tabLst>
            </a:pPr>
            <a:endParaRPr lang="en-GB" sz="1800" kern="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445ECA5-9471-28B3-9B94-0FBD512ABA1E}"/>
              </a:ext>
            </a:extLst>
          </p:cNvPr>
          <p:cNvSpPr>
            <a:spLocks noGrp="1"/>
          </p:cNvSpPr>
          <p:nvPr>
            <p:ph type="sldNum" sz="quarter" idx="5"/>
          </p:nvPr>
        </p:nvSpPr>
        <p:spPr/>
        <p:txBody>
          <a:bodyPr/>
          <a:lstStyle/>
          <a:p>
            <a:fld id="{D320A1E8-6048-744F-BF8D-D527A8DE2096}" type="slidenum">
              <a:rPr lang="en-US" smtClean="0"/>
              <a:t>13</a:t>
            </a:fld>
            <a:endParaRPr lang="en-US"/>
          </a:p>
        </p:txBody>
      </p:sp>
    </p:spTree>
    <p:extLst>
      <p:ext uri="{BB962C8B-B14F-4D97-AF65-F5344CB8AC3E}">
        <p14:creationId xmlns:p14="http://schemas.microsoft.com/office/powerpoint/2010/main" val="2188294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ed hol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09B55-A617-8C42-98B6-E643FEDD2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85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a:lvl2pPr>
            <a:lvl3pPr marL="762000" indent="-285750" defTabSz="1080000">
              <a:buSzPct val="100000"/>
              <a:buFontTx/>
              <a:buBlip>
                <a:blip r:embed="rId2"/>
              </a:buBlip>
              <a:tabLst>
                <a:tab pos="1079500" algn="l"/>
              </a:tabLst>
              <a:defRPr/>
            </a:lvl3pPr>
            <a:lvl4pPr marL="984250" indent="-285750" defTabSz="1080000">
              <a:buSzPct val="100000"/>
              <a:buFontTx/>
              <a:buBlip>
                <a:blip r:embed="rId2"/>
              </a:buBlip>
              <a:tabLst>
                <a:tab pos="1079500" algn="l"/>
              </a:tabLst>
              <a:defRPr/>
            </a:lvl4pPr>
            <a:lvl5pPr marL="1163638" indent="-25400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637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3" name="Content Placeholder 2"/>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7" name="Content Placeholder 2">
            <a:extLst>
              <a:ext uri="{FF2B5EF4-FFF2-40B4-BE49-F238E27FC236}">
                <a16:creationId xmlns:a16="http://schemas.microsoft.com/office/drawing/2014/main" id="{BA444273-EED2-004B-8A77-7C1A58DA6C29}"/>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53491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39750" indent="-254000" defTabSz="1080000">
              <a:buSzPct val="100000"/>
              <a:buFontTx/>
              <a:buBlip>
                <a:blip r:embed="rId2"/>
              </a:buBlip>
              <a:tabLst>
                <a:tab pos="1079500" algn="l"/>
              </a:tabLst>
              <a:defRPr/>
            </a:lvl2pPr>
            <a:lvl3pPr marL="719138" indent="-254000" defTabSz="1080000">
              <a:buSzPct val="100000"/>
              <a:buFontTx/>
              <a:buBlip>
                <a:blip r:embed="rId2"/>
              </a:buBlip>
              <a:tabLst>
                <a:tab pos="1079500" algn="l"/>
              </a:tabLst>
              <a:defRPr/>
            </a:lvl3pPr>
            <a:lvl4pPr marL="941388" indent="-285750" defTabSz="1080000">
              <a:buSzPct val="100000"/>
              <a:buFontTx/>
              <a:buBlip>
                <a:blip r:embed="rId2"/>
              </a:buBlip>
              <a:tabLst>
                <a:tab pos="1079500" algn="l"/>
              </a:tabLst>
              <a:defRPr/>
            </a:lvl4pPr>
            <a:lvl5pPr marL="1120775" indent="-2857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8883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9" name="Content Placeholder 2">
            <a:extLst>
              <a:ext uri="{FF2B5EF4-FFF2-40B4-BE49-F238E27FC236}">
                <a16:creationId xmlns:a16="http://schemas.microsoft.com/office/drawing/2014/main" id="{A5F4767E-155A-EA47-87C0-9CBA1E924992}"/>
              </a:ext>
            </a:extLst>
          </p:cNvPr>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3EEFC8C1-D52E-604D-963E-D47767F67B48}"/>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26720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F0050B-5446-9040-A177-1639251448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flipV="1">
            <a:off x="7189373" y="3181893"/>
            <a:ext cx="2311420" cy="1611795"/>
          </a:xfrm>
          <a:prstGeom prst="rect">
            <a:avLst/>
          </a:prstGeom>
        </p:spPr>
      </p:pic>
      <p:sp>
        <p:nvSpPr>
          <p:cNvPr id="2" name="Title 1"/>
          <p:cNvSpPr>
            <a:spLocks noGrp="1"/>
          </p:cNvSpPr>
          <p:nvPr>
            <p:ph type="title" hasCustomPrompt="1"/>
          </p:nvPr>
        </p:nvSpPr>
        <p:spPr>
          <a:xfrm>
            <a:off x="476250" y="121299"/>
            <a:ext cx="7886700" cy="1142726"/>
          </a:xfrm>
        </p:spPr>
        <p:txBody>
          <a:bodyPr/>
          <a:lstStyle/>
          <a:p>
            <a:r>
              <a:rPr lang="en-GB" dirty="0"/>
              <a:t>Click to add title</a:t>
            </a:r>
            <a:endParaRPr lang="en-US" dirty="0"/>
          </a:p>
        </p:txBody>
      </p:sp>
      <p:sp>
        <p:nvSpPr>
          <p:cNvPr id="3" name="Content Placeholder 2"/>
          <p:cNvSpPr>
            <a:spLocks noGrp="1"/>
          </p:cNvSpPr>
          <p:nvPr>
            <p:ph sz="half" idx="1" hasCustomPrompt="1"/>
          </p:nvPr>
        </p:nvSpPr>
        <p:spPr>
          <a:xfrm>
            <a:off x="476250" y="1369219"/>
            <a:ext cx="3886200" cy="3263504"/>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476750" y="1369219"/>
            <a:ext cx="3886200" cy="3263504"/>
          </a:xfrm>
        </p:spPr>
        <p:txBody>
          <a:bodyPr/>
          <a:lstStyle>
            <a:lvl2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lvl2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67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connector&#10;&#10;Description automatically generated">
            <a:extLst>
              <a:ext uri="{FF2B5EF4-FFF2-40B4-BE49-F238E27FC236}">
                <a16:creationId xmlns:a16="http://schemas.microsoft.com/office/drawing/2014/main" id="{81B89D7C-DA4D-9B42-9237-2B82C582A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flipV="1">
            <a:off x="5874043" y="0"/>
            <a:ext cx="3430368" cy="1434310"/>
          </a:xfrm>
          <a:prstGeom prst="rect">
            <a:avLst/>
          </a:prstGeom>
        </p:spPr>
      </p:pic>
      <p:sp>
        <p:nvSpPr>
          <p:cNvPr id="2" name="Title 1"/>
          <p:cNvSpPr>
            <a:spLocks noGrp="1"/>
          </p:cNvSpPr>
          <p:nvPr>
            <p:ph type="title" hasCustomPrompt="1"/>
          </p:nvPr>
        </p:nvSpPr>
        <p:spPr>
          <a:xfrm>
            <a:off x="484067" y="273844"/>
            <a:ext cx="7886700" cy="994172"/>
          </a:xfrm>
        </p:spPr>
        <p:txBody>
          <a:bodyPr/>
          <a:lstStyle/>
          <a:p>
            <a:r>
              <a:rPr lang="en-GB" dirty="0"/>
              <a:t>Click to add title</a:t>
            </a:r>
            <a:endParaRPr lang="en-US" dirty="0"/>
          </a:p>
        </p:txBody>
      </p:sp>
      <p:sp>
        <p:nvSpPr>
          <p:cNvPr id="3" name="Text Placeholder 2"/>
          <p:cNvSpPr>
            <a:spLocks noGrp="1"/>
          </p:cNvSpPr>
          <p:nvPr>
            <p:ph type="body" idx="1" hasCustomPrompt="1"/>
          </p:nvPr>
        </p:nvSpPr>
        <p:spPr>
          <a:xfrm>
            <a:off x="484068" y="1260872"/>
            <a:ext cx="3868340"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4" name="Content Placeholder 3"/>
          <p:cNvSpPr>
            <a:spLocks noGrp="1"/>
          </p:cNvSpPr>
          <p:nvPr>
            <p:ph sz="half" idx="2" hasCustomPrompt="1"/>
          </p:nvPr>
        </p:nvSpPr>
        <p:spPr>
          <a:xfrm>
            <a:off x="484068" y="1878806"/>
            <a:ext cx="3868340"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483376" y="1260872"/>
            <a:ext cx="3887391"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6" name="Content Placeholder 5"/>
          <p:cNvSpPr>
            <a:spLocks noGrp="1"/>
          </p:cNvSpPr>
          <p:nvPr>
            <p:ph sz="quarter" idx="4" hasCustomPrompt="1"/>
          </p:nvPr>
        </p:nvSpPr>
        <p:spPr>
          <a:xfrm>
            <a:off x="4483376" y="1878806"/>
            <a:ext cx="3887391"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4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96129" y="1385325"/>
            <a:ext cx="6819554" cy="3247398"/>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sz="1600"/>
            </a:lvl2pPr>
            <a:lvl3pPr marL="898525" indent="-254000" defTabSz="1080000">
              <a:buSzPct val="100000"/>
              <a:buFontTx/>
              <a:buBlip>
                <a:blip r:embed="rId2"/>
              </a:buBlip>
              <a:tabLst>
                <a:tab pos="1079500" algn="l"/>
              </a:tabLst>
              <a:defRPr sz="1400"/>
            </a:lvl3pPr>
            <a:lvl4pPr marL="1247775" indent="-285750" defTabSz="1080000">
              <a:buSzPct val="100000"/>
              <a:buFontTx/>
              <a:buBlip>
                <a:blip r:embed="rId2"/>
              </a:buBlip>
              <a:tabLst>
                <a:tab pos="1079500" algn="l"/>
              </a:tabLst>
              <a:defRPr sz="1200"/>
            </a:lvl4pPr>
            <a:lvl5pPr marL="1565275" indent="-254000" defTabSz="1080000">
              <a:buSzPct val="100000"/>
              <a:buFontTx/>
              <a:buBlip>
                <a:blip r:embed="rId2"/>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picture containing connector&#10;&#10;Description automatically generated">
            <a:extLst>
              <a:ext uri="{FF2B5EF4-FFF2-40B4-BE49-F238E27FC236}">
                <a16:creationId xmlns:a16="http://schemas.microsoft.com/office/drawing/2014/main" id="{95A08CF0-6852-DB41-812D-055CEF9EAE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5788340" y="1201479"/>
            <a:ext cx="4732544" cy="1978777"/>
          </a:xfrm>
          <a:prstGeom prst="rect">
            <a:avLst/>
          </a:prstGeom>
        </p:spPr>
      </p:pic>
    </p:spTree>
    <p:extLst>
      <p:ext uri="{BB962C8B-B14F-4D97-AF65-F5344CB8AC3E}">
        <p14:creationId xmlns:p14="http://schemas.microsoft.com/office/powerpoint/2010/main" val="2775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descr="A picture containing loop knot, connector&#10;&#10;Description automatically generated">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9593" y="0"/>
            <a:ext cx="2704407" cy="3834159"/>
          </a:xfrm>
          <a:prstGeom prst="rect">
            <a:avLst/>
          </a:prstGeom>
        </p:spPr>
      </p:pic>
      <p:sp>
        <p:nvSpPr>
          <p:cNvPr id="5" name="Content Placeholder 2">
            <a:extLst>
              <a:ext uri="{FF2B5EF4-FFF2-40B4-BE49-F238E27FC236}">
                <a16:creationId xmlns:a16="http://schemas.microsoft.com/office/drawing/2014/main" id="{649FE77F-09CF-8845-A8B8-DA6652A17A42}"/>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893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upersquiggle - pea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48384" y="-11644"/>
            <a:ext cx="2704407" cy="3832531"/>
          </a:xfrm>
          <a:prstGeom prst="rect">
            <a:avLst/>
          </a:prstGeom>
        </p:spPr>
      </p:pic>
      <p:sp>
        <p:nvSpPr>
          <p:cNvPr id="5" name="Content Placeholder 2">
            <a:extLst>
              <a:ext uri="{FF2B5EF4-FFF2-40B4-BE49-F238E27FC236}">
                <a16:creationId xmlns:a16="http://schemas.microsoft.com/office/drawing/2014/main" id="{044D6A80-9BA6-6F4C-BAA5-3056A0F83568}"/>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274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A57074BA-D937-FD42-9568-2C5AA73D24EA}"/>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81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 Blue">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2697" y="1596474"/>
            <a:ext cx="3438605" cy="1482157"/>
          </a:xfrm>
          <a:prstGeom prst="rect">
            <a:avLst/>
          </a:prstGeom>
        </p:spPr>
      </p:pic>
    </p:spTree>
    <p:extLst>
      <p:ext uri="{BB962C8B-B14F-4D97-AF65-F5344CB8AC3E}">
        <p14:creationId xmlns:p14="http://schemas.microsoft.com/office/powerpoint/2010/main" val="414919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5" cy="3807614"/>
          </a:xfrm>
          <a:prstGeom prst="rect">
            <a:avLst/>
          </a:prstGeom>
        </p:spPr>
      </p:pic>
      <p:sp>
        <p:nvSpPr>
          <p:cNvPr id="5" name="Content Placeholder 2">
            <a:extLst>
              <a:ext uri="{FF2B5EF4-FFF2-40B4-BE49-F238E27FC236}">
                <a16:creationId xmlns:a16="http://schemas.microsoft.com/office/drawing/2014/main" id="{3E74B1F7-019D-A240-84BD-C2694E02537D}"/>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4553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30B2B29D-4B74-C749-B43A-20A2F467D855}"/>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63065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highlight p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Tree>
    <p:extLst>
      <p:ext uri="{BB962C8B-B14F-4D97-AF65-F5344CB8AC3E}">
        <p14:creationId xmlns:p14="http://schemas.microsoft.com/office/powerpoint/2010/main" val="3049513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highlight sk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418" y="3309755"/>
            <a:ext cx="9196418"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9EB52351-4149-244C-92CC-C4C687269E64}"/>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412161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light gree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0" y="6032"/>
            <a:ext cx="9140299" cy="5143500"/>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24C5B316-DFBD-3D4F-8E90-12ACAFF25B38}"/>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75318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highlight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8" name="Content Placeholder 2">
            <a:extLst>
              <a:ext uri="{FF2B5EF4-FFF2-40B4-BE49-F238E27FC236}">
                <a16:creationId xmlns:a16="http://schemas.microsoft.com/office/drawing/2014/main" id="{46E39631-19F0-B443-A6C8-991AF2E83815}"/>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8409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highlight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F552EE61-B175-5744-89B8-EFD24ABDA879}"/>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28204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ighlight pink">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a:t>Click to add text</a:t>
            </a:r>
            <a:endParaRPr lang="en-US"/>
          </a:p>
        </p:txBody>
      </p:sp>
    </p:spTree>
    <p:extLst>
      <p:ext uri="{BB962C8B-B14F-4D97-AF65-F5344CB8AC3E}">
        <p14:creationId xmlns:p14="http://schemas.microsoft.com/office/powerpoint/2010/main" val="4251430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4400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824728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328456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83129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48512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608" y="2678"/>
            <a:ext cx="9130784" cy="5140822"/>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415566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3E8CE-85C9-4641-AACE-EF1C358BD5A4}"/>
              </a:ext>
            </a:extLst>
          </p:cNvPr>
          <p:cNvSpPr/>
          <p:nvPr userDrawn="1"/>
        </p:nvSpPr>
        <p:spPr>
          <a:xfrm>
            <a:off x="0" y="0"/>
            <a:ext cx="391117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1584000" y="0"/>
            <a:ext cx="7560000"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4576596"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652184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section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4320000"/>
          </a:xfrm>
          <a:prstGeom prst="rect">
            <a:avLst/>
          </a:prstGeom>
          <a:no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2471977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3977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1507303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sky">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5288277C-9E3B-F74B-A914-4F00037A9F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0" y="0"/>
            <a:ext cx="9134475"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290122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ighl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6608" y="4016"/>
            <a:ext cx="9130784" cy="5138145"/>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556435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purple">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4475"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114635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ghlight pink">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9134475" cy="5143500"/>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440172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each">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407669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k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189364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52697" y="1596474"/>
            <a:ext cx="3438604" cy="1482157"/>
          </a:xfrm>
          <a:prstGeom prst="rect">
            <a:avLst/>
          </a:prstGeom>
        </p:spPr>
      </p:pic>
    </p:spTree>
    <p:extLst>
      <p:ext uri="{BB962C8B-B14F-4D97-AF65-F5344CB8AC3E}">
        <p14:creationId xmlns:p14="http://schemas.microsoft.com/office/powerpoint/2010/main" val="170638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256129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54398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3838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ighlight pink">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2276769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peach">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61676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green">
    <p:bg>
      <p:bgPr>
        <a:solidFill>
          <a:schemeClr val="accent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4207484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ighlight sk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591574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ighlight purpl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388601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ghlight pink">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9487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8359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 White - Chang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sp>
        <p:nvSpPr>
          <p:cNvPr id="4" name="Picture Placeholder 2">
            <a:extLst>
              <a:ext uri="{FF2B5EF4-FFF2-40B4-BE49-F238E27FC236}">
                <a16:creationId xmlns:a16="http://schemas.microsoft.com/office/drawing/2014/main" id="{8AED0435-D83A-1742-BBC9-8E7BAEADF61B}"/>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tx1">
                    <a:lumMod val="50000"/>
                    <a:lumOff val="50000"/>
                  </a:schemeClr>
                </a:solidFill>
              </a:defRPr>
            </a:lvl1pPr>
          </a:lstStyle>
          <a:p>
            <a:r>
              <a:rPr lang="en-US" dirty="0"/>
              <a:t>Click to insert your logo</a:t>
            </a:r>
          </a:p>
        </p:txBody>
      </p:sp>
    </p:spTree>
    <p:extLst>
      <p:ext uri="{BB962C8B-B14F-4D97-AF65-F5344CB8AC3E}">
        <p14:creationId xmlns:p14="http://schemas.microsoft.com/office/powerpoint/2010/main" val="1210654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581025" indent="-285750" defTabSz="1080000">
              <a:buSzPct val="100000"/>
              <a:buFontTx/>
              <a:buBlip>
                <a:blip r:embed="rId2"/>
              </a:buBlip>
              <a:tabLst>
                <a:tab pos="1079500" algn="l"/>
              </a:tabLst>
              <a:defRPr>
                <a:solidFill>
                  <a:schemeClr val="tx1"/>
                </a:solidFill>
              </a:defRPr>
            </a:lvl2pPr>
            <a:lvl3pPr marL="762000"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628455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E5BB89E2-9F3C-994F-9139-72B2DE7C06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71443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186442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799536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505798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792175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826877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4249650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197091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80391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651" y="303403"/>
            <a:ext cx="1903720" cy="820569"/>
          </a:xfrm>
          <a:prstGeom prst="rect">
            <a:avLst/>
          </a:prstGeom>
        </p:spPr>
      </p:pic>
    </p:spTree>
    <p:extLst>
      <p:ext uri="{BB962C8B-B14F-4D97-AF65-F5344CB8AC3E}">
        <p14:creationId xmlns:p14="http://schemas.microsoft.com/office/powerpoint/2010/main" val="2534446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222003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621394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61282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1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626517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63357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633571" cy="3371103"/>
          </a:xfrm>
          <a:prstGeom prst="rect">
            <a:avLst/>
          </a:prstGeom>
        </p:spPr>
        <p:txBody>
          <a:bodyPr/>
          <a:lstStyle>
            <a:lvl1pPr marL="285750" indent="-285750" defTabSz="1080000">
              <a:buSzPct val="100000"/>
              <a:buFont typeface="Arial" panose="020B0604020202020204" pitchFamily="34" charset="0"/>
              <a:buChar char="•"/>
              <a:tabLst>
                <a:tab pos="1079500" algn="l"/>
              </a:tabLst>
              <a:defRPr>
                <a:solidFill>
                  <a:schemeClr val="tx1"/>
                </a:solidFill>
              </a:defRPr>
            </a:lvl1pPr>
            <a:lvl2pPr marL="293688" indent="-285750" defTabSz="1080000">
              <a:buSzPct val="100000"/>
              <a:buFont typeface="Arial" panose="020B0604020202020204" pitchFamily="34" charset="0"/>
              <a:buChar char="•"/>
              <a:tabLst>
                <a:tab pos="1079500" algn="l"/>
              </a:tabLst>
              <a:defRPr>
                <a:solidFill>
                  <a:schemeClr val="tx1"/>
                </a:solidFill>
              </a:defRPr>
            </a:lvl2pPr>
            <a:lvl3pPr marL="293688" indent="-285750" defTabSz="1080000">
              <a:buSzPct val="100000"/>
              <a:buFont typeface="Arial" panose="020B0604020202020204" pitchFamily="34" charset="0"/>
              <a:buChar char="•"/>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p>
          <a:p>
            <a:pPr lvl="0"/>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534867" y="0"/>
            <a:ext cx="4609133"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307CDA6E-D45E-3C46-8D36-A2D026398933}"/>
              </a:ext>
            </a:extLst>
          </p:cNvPr>
          <p:cNvPicPr>
            <a:picLocks noChangeAspect="1"/>
          </p:cNvPicPr>
          <p:nvPr userDrawn="1"/>
        </p:nvPicPr>
        <p:blipFill>
          <a:blip r:embed="rId3"/>
          <a:srcRect/>
          <a:stretch/>
        </p:blipFill>
        <p:spPr>
          <a:xfrm>
            <a:off x="3925229" y="3021980"/>
            <a:ext cx="5218770" cy="2121519"/>
          </a:xfrm>
          <a:prstGeom prst="rect">
            <a:avLst/>
          </a:prstGeom>
        </p:spPr>
      </p:pic>
    </p:spTree>
    <p:extLst>
      <p:ext uri="{BB962C8B-B14F-4D97-AF65-F5344CB8AC3E}">
        <p14:creationId xmlns:p14="http://schemas.microsoft.com/office/powerpoint/2010/main" val="261797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quiggle -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F24794A7-1DB4-D044-B337-DF329CBF48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2288056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ighlight peach">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a:t>Click to add text</a:t>
            </a:r>
            <a:endParaRPr lang="en-US"/>
          </a:p>
        </p:txBody>
      </p:sp>
    </p:spTree>
    <p:extLst>
      <p:ext uri="{BB962C8B-B14F-4D97-AF65-F5344CB8AC3E}">
        <p14:creationId xmlns:p14="http://schemas.microsoft.com/office/powerpoint/2010/main" val="407263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 change logo">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418252"/>
            <a:ext cx="6858000" cy="1214219"/>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8" name="Picture Placeholder 2">
            <a:extLst>
              <a:ext uri="{FF2B5EF4-FFF2-40B4-BE49-F238E27FC236}">
                <a16:creationId xmlns:a16="http://schemas.microsoft.com/office/drawing/2014/main" id="{BE9B6EBE-C174-4646-AA25-A073E2523196}"/>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bg1"/>
                </a:solidFill>
              </a:defRPr>
            </a:lvl1pPr>
          </a:lstStyle>
          <a:p>
            <a:r>
              <a:rPr lang="en-US" dirty="0"/>
              <a:t>Click to insert </a:t>
            </a:r>
            <a:br>
              <a:rPr lang="en-US" dirty="0"/>
            </a:br>
            <a:r>
              <a:rPr lang="en-US" dirty="0"/>
              <a:t>your logo</a:t>
            </a:r>
          </a:p>
        </p:txBody>
      </p:sp>
    </p:spTree>
    <p:extLst>
      <p:ext uri="{BB962C8B-B14F-4D97-AF65-F5344CB8AC3E}">
        <p14:creationId xmlns:p14="http://schemas.microsoft.com/office/powerpoint/2010/main" val="132113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4651" y="303403"/>
            <a:ext cx="1903720" cy="820568"/>
          </a:xfrm>
          <a:prstGeom prst="rect">
            <a:avLst/>
          </a:prstGeom>
        </p:spPr>
      </p:pic>
    </p:spTree>
    <p:extLst>
      <p:ext uri="{BB962C8B-B14F-4D97-AF65-F5344CB8AC3E}">
        <p14:creationId xmlns:p14="http://schemas.microsoft.com/office/powerpoint/2010/main" val="424241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 chang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6" name="Picture Placeholder 2">
            <a:extLst>
              <a:ext uri="{FF2B5EF4-FFF2-40B4-BE49-F238E27FC236}">
                <a16:creationId xmlns:a16="http://schemas.microsoft.com/office/drawing/2014/main" id="{916E549F-0158-844E-B5F3-C7D77E6742A3}"/>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tx1">
                    <a:lumMod val="50000"/>
                    <a:lumOff val="50000"/>
                  </a:schemeClr>
                </a:solidFill>
              </a:defRPr>
            </a:lvl1pPr>
          </a:lstStyle>
          <a:p>
            <a:r>
              <a:rPr lang="en-US" dirty="0"/>
              <a:t>Click to insert Mind logo</a:t>
            </a:r>
          </a:p>
        </p:txBody>
      </p:sp>
    </p:spTree>
    <p:extLst>
      <p:ext uri="{BB962C8B-B14F-4D97-AF65-F5344CB8AC3E}">
        <p14:creationId xmlns:p14="http://schemas.microsoft.com/office/powerpoint/2010/main" val="328949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84032346"/>
      </p:ext>
    </p:extLst>
  </p:cSld>
  <p:clrMap bg1="lt1" tx1="dk1" bg2="lt2" tx2="dk2" accent1="accent1" accent2="accent2" accent3="accent3" accent4="accent4" accent5="accent5" accent6="accent6" hlink="hlink" folHlink="folHlink"/>
  <p:sldLayoutIdLst>
    <p:sldLayoutId id="2147483730" r:id="rId1"/>
    <p:sldLayoutId id="2147483694" r:id="rId2"/>
    <p:sldLayoutId id="2147483726" r:id="rId3"/>
    <p:sldLayoutId id="2147483725" r:id="rId4"/>
    <p:sldLayoutId id="2147483727" r:id="rId5"/>
    <p:sldLayoutId id="2147483685" r:id="rId6"/>
    <p:sldLayoutId id="2147483728" r:id="rId7"/>
    <p:sldLayoutId id="2147483695" r:id="rId8"/>
    <p:sldLayoutId id="2147483729" r:id="rId9"/>
    <p:sldLayoutId id="2147483714" r:id="rId10"/>
    <p:sldLayoutId id="2147483688" r:id="rId11"/>
    <p:sldLayoutId id="2147483781" r:id="rId12"/>
    <p:sldLayoutId id="2147483782" r:id="rId13"/>
    <p:sldLayoutId id="2147483715" r:id="rId14"/>
    <p:sldLayoutId id="2147483689" r:id="rId15"/>
    <p:sldLayoutId id="2147483797" r:id="rId16"/>
    <p:sldLayoutId id="2147483716" r:id="rId17"/>
    <p:sldLayoutId id="2147483721" r:id="rId18"/>
    <p:sldLayoutId id="2147483723" r:id="rId19"/>
    <p:sldLayoutId id="2147483722" r:id="rId20"/>
    <p:sldLayoutId id="2147483724" r:id="rId21"/>
    <p:sldLayoutId id="2147483717" r:id="rId22"/>
    <p:sldLayoutId id="2147483718" r:id="rId23"/>
    <p:sldLayoutId id="2147483713" r:id="rId24"/>
    <p:sldLayoutId id="2147483719" r:id="rId25"/>
    <p:sldLayoutId id="2147483720" r:id="rId26"/>
    <p:sldLayoutId id="2147483814" r:id="rId27"/>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29"/>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29"/>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29"/>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2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2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938110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10" r:id="rId3"/>
    <p:sldLayoutId id="2147483711" r:id="rId4"/>
    <p:sldLayoutId id="2147483743" r:id="rId5"/>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4889261"/>
      </p:ext>
    </p:extLst>
  </p:cSld>
  <p:clrMap bg1="lt1" tx1="dk1" bg2="lt2" tx2="dk2" accent1="accent1" accent2="accent2" accent3="accent3" accent4="accent4" accent5="accent5" accent6="accent6" hlink="hlink" folHlink="folHlink"/>
  <p:sldLayoutIdLst>
    <p:sldLayoutId id="2147483747" r:id="rId1"/>
    <p:sldLayoutId id="2147483752" r:id="rId2"/>
    <p:sldLayoutId id="2147483749" r:id="rId3"/>
    <p:sldLayoutId id="2147483750" r:id="rId4"/>
    <p:sldLayoutId id="2147483751" r:id="rId5"/>
    <p:sldLayoutId id="2147483748" r:id="rId6"/>
    <p:sldLayoutId id="2147483753" r:id="rId7"/>
    <p:sldLayoutId id="2147483754" r:id="rId8"/>
    <p:sldLayoutId id="2147483755" r:id="rId9"/>
    <p:sldLayoutId id="2147483756" r:id="rId10"/>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9794277"/>
      </p:ext>
    </p:extLst>
  </p:cSld>
  <p:clrMap bg1="lt1" tx1="dk1" bg2="lt2" tx2="dk2" accent1="accent1" accent2="accent2" accent3="accent3" accent4="accent4" accent5="accent5" accent6="accent6" hlink="hlink" folHlink="folHlink"/>
  <p:sldLayoutIdLst>
    <p:sldLayoutId id="2147483763" r:id="rId1"/>
    <p:sldLayoutId id="2147483758" r:id="rId2"/>
    <p:sldLayoutId id="2147483760" r:id="rId3"/>
    <p:sldLayoutId id="2147483759" r:id="rId4"/>
    <p:sldLayoutId id="2147483761" r:id="rId5"/>
    <p:sldLayoutId id="2147483762" r:id="rId6"/>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C795540-EE31-BE4D-91C4-69F108802C66}"/>
              </a:ext>
            </a:extLst>
          </p:cNvPr>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5" name="Text Placeholder 2">
            <a:extLst>
              <a:ext uri="{FF2B5EF4-FFF2-40B4-BE49-F238E27FC236}">
                <a16:creationId xmlns:a16="http://schemas.microsoft.com/office/drawing/2014/main" id="{06C6CAD2-E81A-8845-92AE-44D8F614766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5952462"/>
      </p:ext>
    </p:extLst>
  </p:cSld>
  <p:clrMap bg1="lt1" tx1="dk1" bg2="lt2" tx2="dk2" accent1="accent1" accent2="accent2" accent3="accent3" accent4="accent4" accent5="accent5" accent6="accent6" hlink="hlink" folHlink="folHlink"/>
  <p:sldLayoutIdLst>
    <p:sldLayoutId id="2147483742" r:id="rId1"/>
    <p:sldLayoutId id="2147483785" r:id="rId2"/>
    <p:sldLayoutId id="2147483786"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10" r:id="rId12"/>
    <p:sldLayoutId id="2147483811" r:id="rId13"/>
    <p:sldLayoutId id="2147483808" r:id="rId14"/>
    <p:sldLayoutId id="2147483809" r:id="rId15"/>
    <p:sldLayoutId id="2147483745" r:id="rId16"/>
    <p:sldLayoutId id="2147483744" r:id="rId17"/>
    <p:sldLayoutId id="2147483812" r:id="rId18"/>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20"/>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20"/>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03275" indent="-285750" algn="l" defTabSz="685800" rtl="0" eaLnBrk="1" latinLnBrk="0" hangingPunct="1">
        <a:lnSpc>
          <a:spcPct val="90000"/>
        </a:lnSpc>
        <a:spcBef>
          <a:spcPts val="0"/>
        </a:spcBef>
        <a:spcAft>
          <a:spcPts val="600"/>
        </a:spcAft>
        <a:buClr>
          <a:schemeClr val="tx2"/>
        </a:buClr>
        <a:buSzPct val="100000"/>
        <a:buFontTx/>
        <a:buBlip>
          <a:blip r:embed="rId20"/>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68388" indent="-285750" algn="l" defTabSz="685800" rtl="0" eaLnBrk="1" latinLnBrk="0" hangingPunct="1">
        <a:lnSpc>
          <a:spcPct val="90000"/>
        </a:lnSpc>
        <a:spcBef>
          <a:spcPts val="0"/>
        </a:spcBef>
        <a:spcAft>
          <a:spcPts val="600"/>
        </a:spcAft>
        <a:buClr>
          <a:schemeClr val="tx2"/>
        </a:buClr>
        <a:buSzPct val="100000"/>
        <a:buFontTx/>
        <a:buBlip>
          <a:blip r:embed="rId20"/>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343025" indent="-285750" algn="l" defTabSz="685800" rtl="0" eaLnBrk="1" latinLnBrk="0" hangingPunct="1">
        <a:lnSpc>
          <a:spcPct val="90000"/>
        </a:lnSpc>
        <a:spcBef>
          <a:spcPts val="0"/>
        </a:spcBef>
        <a:spcAft>
          <a:spcPts val="600"/>
        </a:spcAft>
        <a:buClr>
          <a:schemeClr val="tx2"/>
        </a:buClr>
        <a:buSzPct val="100000"/>
        <a:buFontTx/>
        <a:buBlip>
          <a:blip r:embed="rId20"/>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hyperlink" Target="https://www.mind.org.uk/for-young-people/how-to-get-help-and-support/opening-up/" TargetMode="External"/><Relationship Id="rId4" Type="http://schemas.openxmlformats.org/officeDocument/2006/relationships/hyperlink" Target="https://www.mind.org.uk/for-young-people/feelings-and-experiences/sleep-and-mental-healt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reportharmfulcontent.com/"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nd.org.uk/media/maajdrob/my-safety-plan-accessible.pdf"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mind.org.uk/information-support/guides-to-support-and-services/crisis-services/accident-emergency-ae/" TargetMode="External"/><Relationship Id="rId7" Type="http://schemas.openxmlformats.org/officeDocument/2006/relationships/hyperlink" Target="sms:+44-85258"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www.giveusashout.org/" TargetMode="External"/><Relationship Id="rId5" Type="http://schemas.openxmlformats.org/officeDocument/2006/relationships/hyperlink" Target="tel:+44-116-123" TargetMode="External"/><Relationship Id="rId4" Type="http://schemas.openxmlformats.org/officeDocument/2006/relationships/hyperlink" Target="https://www.samaritans.org/how-we-can-help/contact-samarit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nd.org.uk/get-involved/world-mental-health-day/#assets"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8" Type="http://schemas.openxmlformats.org/officeDocument/2006/relationships/hyperlink" Target="tel:+44300-123-6600" TargetMode="External"/><Relationship Id="rId3" Type="http://schemas.openxmlformats.org/officeDocument/2006/relationships/hyperlink" Target="tel:116-123" TargetMode="External"/><Relationship Id="rId7" Type="http://schemas.openxmlformats.org/officeDocument/2006/relationships/hyperlink" Target="tel:+44808-80-10-80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sms:85258&amp;?body=SHOUT" TargetMode="External"/><Relationship Id="rId5" Type="http://schemas.openxmlformats.org/officeDocument/2006/relationships/hyperlink" Target="tel:+44808-168-9111" TargetMode="External"/><Relationship Id="rId4" Type="http://schemas.openxmlformats.org/officeDocument/2006/relationships/hyperlink" Target="tel:+44800-1111" TargetMode="External"/><Relationship Id="rId9" Type="http://schemas.openxmlformats.org/officeDocument/2006/relationships/hyperlink" Target="tel:+44800-068-414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myh.org.uk/" TargetMode="External"/><Relationship Id="rId3" Type="http://schemas.openxmlformats.org/officeDocument/2006/relationships/hyperlink" Target="https://www.bayo.uk/" TargetMode="External"/><Relationship Id="rId7" Type="http://schemas.openxmlformats.org/officeDocument/2006/relationships/hyperlink" Target="tel:+44808-808-2008"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mermaidsuk.org.uk/" TargetMode="External"/><Relationship Id="rId5" Type="http://schemas.openxmlformats.org/officeDocument/2006/relationships/hyperlink" Target="tel:+44808-801-0400" TargetMode="External"/><Relationship Id="rId4" Type="http://schemas.openxmlformats.org/officeDocument/2006/relationships/hyperlink" Target="https://bgiok.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oneyadviceservice.org.uk/"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mind.org.uk/information-support/helplin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401C-1608-9444-9F4B-F35F958AC608}"/>
              </a:ext>
            </a:extLst>
          </p:cNvPr>
          <p:cNvSpPr>
            <a:spLocks noGrp="1"/>
          </p:cNvSpPr>
          <p:nvPr>
            <p:ph type="ctrTitle"/>
          </p:nvPr>
        </p:nvSpPr>
        <p:spPr>
          <a:xfrm>
            <a:off x="482174" y="1261782"/>
            <a:ext cx="6858000" cy="1432322"/>
          </a:xfrm>
        </p:spPr>
        <p:txBody>
          <a:bodyPr/>
          <a:lstStyle/>
          <a:p>
            <a:pPr algn="ctr"/>
            <a:br>
              <a:rPr lang="en-US" dirty="0"/>
            </a:br>
            <a:r>
              <a:rPr lang="en-US" dirty="0"/>
              <a:t>World Mental Health Day</a:t>
            </a:r>
            <a:br>
              <a:rPr lang="en-US" dirty="0"/>
            </a:br>
            <a:r>
              <a:rPr lang="en-US" dirty="0"/>
              <a:t>Colleges Pack</a:t>
            </a:r>
          </a:p>
        </p:txBody>
      </p:sp>
      <p:sp>
        <p:nvSpPr>
          <p:cNvPr id="3" name="Subtitle 2">
            <a:extLst>
              <a:ext uri="{FF2B5EF4-FFF2-40B4-BE49-F238E27FC236}">
                <a16:creationId xmlns:a16="http://schemas.microsoft.com/office/drawing/2014/main" id="{8CA5893B-00F1-774A-913F-CB1ADF6175E4}"/>
              </a:ext>
            </a:extLst>
          </p:cNvPr>
          <p:cNvSpPr>
            <a:spLocks noGrp="1"/>
          </p:cNvSpPr>
          <p:nvPr>
            <p:ph type="subTitle" idx="1"/>
          </p:nvPr>
        </p:nvSpPr>
        <p:spPr>
          <a:xfrm>
            <a:off x="482174" y="2780368"/>
            <a:ext cx="6858000" cy="510960"/>
          </a:xfrm>
        </p:spPr>
        <p:txBody>
          <a:bodyPr/>
          <a:lstStyle/>
          <a:p>
            <a:pPr algn="ctr"/>
            <a:r>
              <a:rPr lang="en-US" dirty="0"/>
              <a:t>10 October 2025</a:t>
            </a:r>
          </a:p>
        </p:txBody>
      </p:sp>
      <p:sp>
        <p:nvSpPr>
          <p:cNvPr id="4" name="TextBox 3">
            <a:extLst>
              <a:ext uri="{FF2B5EF4-FFF2-40B4-BE49-F238E27FC236}">
                <a16:creationId xmlns:a16="http://schemas.microsoft.com/office/drawing/2014/main" id="{8673F04F-B0D8-543D-1AA5-C27028C329EF}"/>
              </a:ext>
            </a:extLst>
          </p:cNvPr>
          <p:cNvSpPr txBox="1"/>
          <p:nvPr/>
        </p:nvSpPr>
        <p:spPr>
          <a:xfrm>
            <a:off x="203200" y="3881718"/>
            <a:ext cx="3972560" cy="338554"/>
          </a:xfrm>
          <a:prstGeom prst="rect">
            <a:avLst/>
          </a:prstGeom>
          <a:noFill/>
        </p:spPr>
        <p:txBody>
          <a:bodyPr wrap="square" rtlCol="0">
            <a:spAutoFit/>
          </a:bodyPr>
          <a:lstStyle/>
          <a:p>
            <a:r>
              <a:rPr lang="en-GB" sz="1600" dirty="0">
                <a:solidFill>
                  <a:schemeClr val="tx2"/>
                </a:solidFill>
                <a:latin typeface="Mind Meridian" panose="020B0503030507020204" pitchFamily="34" charset="0"/>
                <a:cs typeface="Mind Meridian" panose="020B0503030507020204" pitchFamily="34" charset="0"/>
              </a:rPr>
              <a:t>Created in conjunction with </a:t>
            </a:r>
          </a:p>
        </p:txBody>
      </p:sp>
      <p:pic>
        <p:nvPicPr>
          <p:cNvPr id="6" name="Picture 5" descr="A black text on a white background&#10;&#10;AI-generated content may be incorrect.">
            <a:extLst>
              <a:ext uri="{FF2B5EF4-FFF2-40B4-BE49-F238E27FC236}">
                <a16:creationId xmlns:a16="http://schemas.microsoft.com/office/drawing/2014/main" id="{B38CFB38-9553-2FFB-D018-558DF37BF971}"/>
              </a:ext>
            </a:extLst>
          </p:cNvPr>
          <p:cNvPicPr>
            <a:picLocks noChangeAspect="1"/>
          </p:cNvPicPr>
          <p:nvPr/>
        </p:nvPicPr>
        <p:blipFill>
          <a:blip r:embed="rId3"/>
          <a:srcRect t="18832"/>
          <a:stretch>
            <a:fillRect/>
          </a:stretch>
        </p:blipFill>
        <p:spPr>
          <a:xfrm>
            <a:off x="157480" y="4220272"/>
            <a:ext cx="2915919" cy="552601"/>
          </a:xfrm>
          <a:prstGeom prst="rect">
            <a:avLst/>
          </a:prstGeom>
        </p:spPr>
      </p:pic>
    </p:spTree>
    <p:extLst>
      <p:ext uri="{BB962C8B-B14F-4D97-AF65-F5344CB8AC3E}">
        <p14:creationId xmlns:p14="http://schemas.microsoft.com/office/powerpoint/2010/main" val="182693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8C70-71B2-DAA8-A590-84845D5D812E}"/>
              </a:ext>
            </a:extLst>
          </p:cNvPr>
          <p:cNvSpPr>
            <a:spLocks noGrp="1"/>
          </p:cNvSpPr>
          <p:nvPr>
            <p:ph type="title"/>
          </p:nvPr>
        </p:nvSpPr>
        <p:spPr>
          <a:xfrm>
            <a:off x="294549" y="89832"/>
            <a:ext cx="7886700" cy="994172"/>
          </a:xfrm>
        </p:spPr>
        <p:txBody>
          <a:bodyPr/>
          <a:lstStyle/>
          <a:p>
            <a:r>
              <a:rPr lang="en-GB" dirty="0"/>
              <a:t>5 ways to support someone</a:t>
            </a:r>
          </a:p>
        </p:txBody>
      </p:sp>
      <p:sp>
        <p:nvSpPr>
          <p:cNvPr id="7" name="TextBox 6">
            <a:extLst>
              <a:ext uri="{FF2B5EF4-FFF2-40B4-BE49-F238E27FC236}">
                <a16:creationId xmlns:a16="http://schemas.microsoft.com/office/drawing/2014/main" id="{9DB061D0-B5F3-0AB9-5142-1CA50C755648}"/>
              </a:ext>
            </a:extLst>
          </p:cNvPr>
          <p:cNvSpPr txBox="1"/>
          <p:nvPr/>
        </p:nvSpPr>
        <p:spPr>
          <a:xfrm>
            <a:off x="294549" y="1305677"/>
            <a:ext cx="8221378" cy="3539430"/>
          </a:xfrm>
          <a:prstGeom prst="rect">
            <a:avLst/>
          </a:prstGeom>
          <a:noFill/>
        </p:spPr>
        <p:txBody>
          <a:bodyPr wrap="square" rtlCol="0">
            <a:spAutoFit/>
          </a:bodyPr>
          <a:lstStyle/>
          <a:p>
            <a:r>
              <a:rPr lang="en-GB" sz="1600" dirty="0">
                <a:latin typeface="Mind Meridian" panose="020B0503030507020204" pitchFamily="34" charset="0"/>
                <a:cs typeface="Mind Meridian" panose="020B0503030507020204" pitchFamily="34" charset="0"/>
              </a:rPr>
              <a:t>1. </a:t>
            </a:r>
            <a:r>
              <a:rPr lang="en-GB" sz="1600" b="1" dirty="0">
                <a:latin typeface="Mind Meridian" panose="020B0503030507020204" pitchFamily="34" charset="0"/>
                <a:cs typeface="Mind Meridian" panose="020B0503030507020204" pitchFamily="34" charset="0"/>
              </a:rPr>
              <a:t>Help them with practical things</a:t>
            </a:r>
            <a:r>
              <a:rPr lang="en-GB" sz="1600" dirty="0">
                <a:latin typeface="Mind Meridian" panose="020B0503030507020204" pitchFamily="34" charset="0"/>
                <a:cs typeface="Mind Meridian" panose="020B0503030507020204" pitchFamily="34" charset="0"/>
              </a:rPr>
              <a:t>. You might go to appointments with them or help them with missed college work.</a:t>
            </a:r>
          </a:p>
          <a:p>
            <a:endParaRPr lang="en-GB" sz="1600" dirty="0">
              <a:latin typeface="Mind Meridian" panose="020B0503030507020204" pitchFamily="34" charset="0"/>
              <a:cs typeface="Mind Meridian" panose="020B0503030507020204" pitchFamily="34" charset="0"/>
            </a:endParaRPr>
          </a:p>
          <a:p>
            <a:r>
              <a:rPr lang="en-GB" sz="1600" dirty="0">
                <a:latin typeface="Mind Meridian" panose="020B0503030507020204" pitchFamily="34" charset="0"/>
                <a:cs typeface="Mind Meridian" panose="020B0503030507020204" pitchFamily="34" charset="0"/>
              </a:rPr>
              <a:t>2. </a:t>
            </a:r>
            <a:r>
              <a:rPr lang="en-GB" sz="1600" b="1" dirty="0">
                <a:latin typeface="Mind Meridian" panose="020B0503030507020204" pitchFamily="34" charset="0"/>
                <a:cs typeface="Mind Meridian" panose="020B0503030507020204" pitchFamily="34" charset="0"/>
              </a:rPr>
              <a:t>Find ways for them to stay in contact </a:t>
            </a:r>
            <a:r>
              <a:rPr lang="en-GB" sz="1600" dirty="0">
                <a:latin typeface="Mind Meridian" panose="020B0503030507020204" pitchFamily="34" charset="0"/>
                <a:cs typeface="Mind Meridian" panose="020B0503030507020204" pitchFamily="34" charset="0"/>
              </a:rPr>
              <a:t>with family, friends and other people in their lives.</a:t>
            </a:r>
          </a:p>
          <a:p>
            <a:endParaRPr lang="en-GB" sz="1600" dirty="0">
              <a:latin typeface="Mind Meridian" panose="020B0503030507020204" pitchFamily="34" charset="0"/>
              <a:cs typeface="Mind Meridian" panose="020B0503030507020204" pitchFamily="34" charset="0"/>
            </a:endParaRPr>
          </a:p>
          <a:p>
            <a:r>
              <a:rPr lang="en-GB" sz="1600" dirty="0">
                <a:latin typeface="Mind Meridian" panose="020B0503030507020204" pitchFamily="34" charset="0"/>
                <a:cs typeface="Mind Meridian" panose="020B0503030507020204" pitchFamily="34" charset="0"/>
              </a:rPr>
              <a:t>3. </a:t>
            </a:r>
            <a:r>
              <a:rPr lang="en-GB" sz="1600" b="1" dirty="0">
                <a:latin typeface="Mind Meridian" panose="020B0503030507020204" pitchFamily="34" charset="0"/>
                <a:cs typeface="Mind Meridian" panose="020B0503030507020204" pitchFamily="34" charset="0"/>
              </a:rPr>
              <a:t>Do things together you enjoy </a:t>
            </a:r>
            <a:r>
              <a:rPr lang="en-GB" sz="1600" dirty="0">
                <a:latin typeface="Mind Meridian" panose="020B0503030507020204" pitchFamily="34" charset="0"/>
                <a:cs typeface="Mind Meridian" panose="020B0503030507020204" pitchFamily="34" charset="0"/>
              </a:rPr>
              <a:t>like shared hobbies, walking in nature or watching a film. They might say no but it's important to keep trying to invite them to do things.</a:t>
            </a:r>
          </a:p>
          <a:p>
            <a:endParaRPr lang="en-GB" sz="1600" dirty="0">
              <a:latin typeface="Mind Meridian" panose="020B0503030507020204" pitchFamily="34" charset="0"/>
              <a:cs typeface="Mind Meridian" panose="020B0503030507020204" pitchFamily="34" charset="0"/>
            </a:endParaRPr>
          </a:p>
          <a:p>
            <a:r>
              <a:rPr lang="en-GB" sz="1600" dirty="0">
                <a:latin typeface="Mind Meridian" panose="020B0503030507020204" pitchFamily="34" charset="0"/>
                <a:cs typeface="Mind Meridian" panose="020B0503030507020204" pitchFamily="34" charset="0"/>
              </a:rPr>
              <a:t>4.</a:t>
            </a:r>
            <a:r>
              <a:rPr lang="en-GB" sz="1600" b="1" dirty="0">
                <a:latin typeface="Mind Meridian" panose="020B0503030507020204" pitchFamily="34" charset="0"/>
                <a:cs typeface="Mind Meridian" panose="020B0503030507020204" pitchFamily="34" charset="0"/>
              </a:rPr>
              <a:t> Check in on them</a:t>
            </a:r>
            <a:r>
              <a:rPr lang="en-GB" sz="1600" dirty="0">
                <a:latin typeface="Mind Meridian" panose="020B0503030507020204" pitchFamily="34" charset="0"/>
                <a:cs typeface="Mind Meridian" panose="020B0503030507020204" pitchFamily="34" charset="0"/>
              </a:rPr>
              <a:t>. Sending a text to see how they are or sending them a photo of something they like can let them know you care.</a:t>
            </a:r>
          </a:p>
          <a:p>
            <a:endParaRPr lang="en-GB" sz="1600" dirty="0">
              <a:latin typeface="Mind Meridian" panose="020B0503030507020204" pitchFamily="34" charset="0"/>
              <a:cs typeface="Mind Meridian" panose="020B0503030507020204" pitchFamily="34" charset="0"/>
            </a:endParaRPr>
          </a:p>
          <a:p>
            <a:r>
              <a:rPr lang="en-GB" sz="1600" dirty="0">
                <a:latin typeface="Mind Meridian" panose="020B0503030507020204" pitchFamily="34" charset="0"/>
                <a:cs typeface="Mind Meridian" panose="020B0503030507020204" pitchFamily="34" charset="0"/>
              </a:rPr>
              <a:t>5. </a:t>
            </a:r>
            <a:r>
              <a:rPr lang="en-GB" sz="1600" b="1" dirty="0">
                <a:latin typeface="Mind Meridian" panose="020B0503030507020204" pitchFamily="34" charset="0"/>
                <a:cs typeface="Mind Meridian" panose="020B0503030507020204" pitchFamily="34" charset="0"/>
              </a:rPr>
              <a:t>Remind them of why they matter</a:t>
            </a:r>
            <a:r>
              <a:rPr lang="en-GB" sz="1600" dirty="0">
                <a:latin typeface="Mind Meridian" panose="020B0503030507020204" pitchFamily="34" charset="0"/>
                <a:cs typeface="Mind Meridian" panose="020B0503030507020204" pitchFamily="34" charset="0"/>
              </a:rPr>
              <a:t>. You could talk about how they're important to you or about the good times you've had together.</a:t>
            </a:r>
          </a:p>
        </p:txBody>
      </p:sp>
    </p:spTree>
    <p:extLst>
      <p:ext uri="{BB962C8B-B14F-4D97-AF65-F5344CB8AC3E}">
        <p14:creationId xmlns:p14="http://schemas.microsoft.com/office/powerpoint/2010/main" val="294754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6C15-03B1-57CA-391E-B51FE8676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945EA-08BE-65A2-0578-F958A96170A9}"/>
              </a:ext>
            </a:extLst>
          </p:cNvPr>
          <p:cNvSpPr>
            <a:spLocks noGrp="1"/>
          </p:cNvSpPr>
          <p:nvPr>
            <p:ph type="ctrTitle"/>
          </p:nvPr>
        </p:nvSpPr>
        <p:spPr>
          <a:xfrm>
            <a:off x="1219200" y="650742"/>
            <a:ext cx="6705600" cy="3842017"/>
          </a:xfrm>
        </p:spPr>
        <p:txBody>
          <a:bodyPr/>
          <a:lstStyle/>
          <a:p>
            <a:r>
              <a:rPr lang="en-US" dirty="0"/>
              <a:t>Exam stress </a:t>
            </a:r>
          </a:p>
        </p:txBody>
      </p:sp>
    </p:spTree>
    <p:extLst>
      <p:ext uri="{BB962C8B-B14F-4D97-AF65-F5344CB8AC3E}">
        <p14:creationId xmlns:p14="http://schemas.microsoft.com/office/powerpoint/2010/main" val="85747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6E7C1-B7CD-61F4-8E2D-EA9D887DA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FE108-E080-E0C2-4E14-EC360A7C9BD9}"/>
              </a:ext>
            </a:extLst>
          </p:cNvPr>
          <p:cNvSpPr>
            <a:spLocks noGrp="1"/>
          </p:cNvSpPr>
          <p:nvPr>
            <p:ph type="title"/>
          </p:nvPr>
        </p:nvSpPr>
        <p:spPr>
          <a:xfrm>
            <a:off x="496129" y="121299"/>
            <a:ext cx="6487045" cy="1142726"/>
          </a:xfrm>
        </p:spPr>
        <p:txBody>
          <a:bodyPr anchor="b">
            <a:normAutofit/>
          </a:bodyPr>
          <a:lstStyle/>
          <a:p>
            <a:r>
              <a:rPr lang="en-US" dirty="0"/>
              <a:t>Exam stress</a:t>
            </a:r>
          </a:p>
        </p:txBody>
      </p:sp>
      <p:pic>
        <p:nvPicPr>
          <p:cNvPr id="4" name="Picture 3">
            <a:extLst>
              <a:ext uri="{FF2B5EF4-FFF2-40B4-BE49-F238E27FC236}">
                <a16:creationId xmlns:a16="http://schemas.microsoft.com/office/drawing/2014/main" id="{D90EE567-0921-D7DC-25CD-156A1A21ECE4}"/>
              </a:ext>
            </a:extLst>
          </p:cNvPr>
          <p:cNvPicPr>
            <a:picLocks noChangeAspect="1"/>
          </p:cNvPicPr>
          <p:nvPr/>
        </p:nvPicPr>
        <p:blipFill>
          <a:blip r:embed="rId3"/>
          <a:stretch>
            <a:fillRect/>
          </a:stretch>
        </p:blipFill>
        <p:spPr>
          <a:xfrm>
            <a:off x="5612493" y="1558481"/>
            <a:ext cx="3208717" cy="2831692"/>
          </a:xfrm>
          <a:prstGeom prst="rect">
            <a:avLst/>
          </a:prstGeom>
          <a:noFill/>
        </p:spPr>
      </p:pic>
      <p:sp>
        <p:nvSpPr>
          <p:cNvPr id="5" name="TextBox 4">
            <a:extLst>
              <a:ext uri="{FF2B5EF4-FFF2-40B4-BE49-F238E27FC236}">
                <a16:creationId xmlns:a16="http://schemas.microsoft.com/office/drawing/2014/main" id="{BDF609AF-4B75-1E55-6B07-BC02D1977F70}"/>
              </a:ext>
            </a:extLst>
          </p:cNvPr>
          <p:cNvSpPr txBox="1"/>
          <p:nvPr/>
        </p:nvSpPr>
        <p:spPr>
          <a:xfrm>
            <a:off x="249241" y="1558481"/>
            <a:ext cx="5172504" cy="3323987"/>
          </a:xfrm>
          <a:prstGeom prst="rect">
            <a:avLst/>
          </a:prstGeom>
          <a:noFill/>
        </p:spPr>
        <p:txBody>
          <a:bodyPr wrap="square" rtlCol="0">
            <a:spAutoFit/>
          </a:bodyPr>
          <a:lstStyle/>
          <a:p>
            <a:pPr marL="285750" indent="-285750">
              <a:buFont typeface="Arial" panose="020B0604020202020204" pitchFamily="34" charset="0"/>
              <a:buChar char="•"/>
            </a:pPr>
            <a:r>
              <a:rPr lang="en-GB" sz="1500" dirty="0">
                <a:latin typeface="Mind Meridian" panose="020B0503030507020204" pitchFamily="34" charset="0"/>
                <a:cs typeface="Mind Meridian" panose="020B0503030507020204" pitchFamily="34" charset="0"/>
              </a:rPr>
              <a:t>Take care of your wellbeing – your physical health as well as your mental health. </a:t>
            </a:r>
            <a:r>
              <a:rPr lang="en-GB" sz="1500" dirty="0">
                <a:latin typeface="Mind Meridian" panose="020B0503030507020204" pitchFamily="34" charset="0"/>
                <a:cs typeface="Mind Meridian" panose="020B0503030507020204" pitchFamily="34" charset="0"/>
                <a:hlinkClick r:id="rId4"/>
              </a:rPr>
              <a:t>Sleep</a:t>
            </a:r>
            <a:r>
              <a:rPr lang="en-GB" sz="1500" dirty="0">
                <a:latin typeface="Mind Meridian" panose="020B0503030507020204" pitchFamily="34" charset="0"/>
                <a:cs typeface="Mind Meridian" panose="020B0503030507020204" pitchFamily="34" charset="0"/>
              </a:rPr>
              <a:t> is a good place to start. </a:t>
            </a:r>
            <a:br>
              <a:rPr lang="en-GB" sz="1500" dirty="0">
                <a:latin typeface="Mind Meridian" panose="020B0503030507020204" pitchFamily="34" charset="0"/>
                <a:cs typeface="Mind Meridian" panose="020B0503030507020204" pitchFamily="34" charset="0"/>
              </a:rPr>
            </a:br>
            <a:endParaRPr lang="en-GB" sz="1500" dirty="0">
              <a:latin typeface="Mind Meridian" panose="020B0503030507020204" pitchFamily="34" charset="0"/>
              <a:cs typeface="Mind Meridian" panose="020B0503030507020204" pitchFamily="34" charset="0"/>
            </a:endParaRPr>
          </a:p>
          <a:p>
            <a:pPr marL="285750" indent="-285750">
              <a:buFont typeface="Arial" panose="020B0604020202020204" pitchFamily="34" charset="0"/>
              <a:buChar char="•"/>
            </a:pPr>
            <a:r>
              <a:rPr lang="en-GB" sz="1500" dirty="0">
                <a:latin typeface="Mind Meridian" panose="020B0503030507020204" pitchFamily="34" charset="0"/>
                <a:cs typeface="Mind Meridian" panose="020B0503030507020204" pitchFamily="34" charset="0"/>
              </a:rPr>
              <a:t>Talk to someone you trust. For ideas on how to start the conversation, see our page on </a:t>
            </a:r>
            <a:r>
              <a:rPr lang="en-GB" sz="1500" u="sng" dirty="0">
                <a:latin typeface="Mind Meridian" panose="020B0503030507020204" pitchFamily="34" charset="0"/>
                <a:cs typeface="Mind Meridian" panose="020B0503030507020204" pitchFamily="34" charset="0"/>
                <a:hlinkClick r:id="rId5" tooltip="Opening up"/>
              </a:rPr>
              <a:t>opening up to others</a:t>
            </a:r>
            <a:r>
              <a:rPr lang="en-GB" sz="1500" dirty="0">
                <a:latin typeface="Mind Meridian" panose="020B0503030507020204" pitchFamily="34" charset="0"/>
                <a:cs typeface="Mind Meridian" panose="020B0503030507020204" pitchFamily="34" charset="0"/>
              </a:rPr>
              <a:t>.</a:t>
            </a:r>
          </a:p>
          <a:p>
            <a:pPr marL="285750" indent="-285750">
              <a:buFont typeface="Arial" panose="020B0604020202020204" pitchFamily="34" charset="0"/>
              <a:buChar char="•"/>
            </a:pPr>
            <a:endParaRPr lang="en-GB" sz="1500" dirty="0">
              <a:latin typeface="Mind Meridian" panose="020B0503030507020204" pitchFamily="34" charset="0"/>
              <a:cs typeface="Mind Meridian" panose="020B0503030507020204" pitchFamily="34" charset="0"/>
            </a:endParaRPr>
          </a:p>
          <a:p>
            <a:pPr marL="285750" indent="-285750">
              <a:buFont typeface="Arial" panose="020B0604020202020204" pitchFamily="34" charset="0"/>
              <a:buChar char="•"/>
            </a:pPr>
            <a:r>
              <a:rPr lang="en-GB" sz="1500" dirty="0">
                <a:latin typeface="Mind Meridian" panose="020B0503030507020204" pitchFamily="34" charset="0"/>
                <a:cs typeface="Mind Meridian" panose="020B0503030507020204" pitchFamily="34" charset="0"/>
              </a:rPr>
              <a:t>Be realistic about what you can do in a day or a week. </a:t>
            </a:r>
          </a:p>
          <a:p>
            <a:pPr marL="285750" indent="-285750">
              <a:buFont typeface="Arial" panose="020B0604020202020204" pitchFamily="34" charset="0"/>
              <a:buChar char="•"/>
            </a:pPr>
            <a:endParaRPr lang="en-GB" sz="1500" dirty="0">
              <a:latin typeface="Mind Meridian" panose="020B0503030507020204" pitchFamily="34" charset="0"/>
              <a:cs typeface="Mind Meridian" panose="020B0503030507020204" pitchFamily="34" charset="0"/>
            </a:endParaRPr>
          </a:p>
          <a:p>
            <a:pPr marL="285750" indent="-285750">
              <a:buFont typeface="Arial" panose="020B0604020202020204" pitchFamily="34" charset="0"/>
              <a:buChar char="•"/>
            </a:pPr>
            <a:r>
              <a:rPr lang="en-GB" sz="1500" dirty="0">
                <a:latin typeface="Mind Meridian" panose="020B0503030507020204" pitchFamily="34" charset="0"/>
                <a:cs typeface="Mind Meridian" panose="020B0503030507020204" pitchFamily="34" charset="0"/>
              </a:rPr>
              <a:t>You could also try the Pomodoro technique. This is where you work for 25 minutes and then take a break for 5 minutes. After doing this four times, you then take a longer break.</a:t>
            </a:r>
            <a:endParaRPr lang="en-GB" sz="1500" dirty="0"/>
          </a:p>
        </p:txBody>
      </p:sp>
    </p:spTree>
    <p:extLst>
      <p:ext uri="{BB962C8B-B14F-4D97-AF65-F5344CB8AC3E}">
        <p14:creationId xmlns:p14="http://schemas.microsoft.com/office/powerpoint/2010/main" val="312448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CC28-CEFB-A04C-582F-4479A9E036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1CD633-B37B-3C9D-79AD-7FB5CD9D5748}"/>
              </a:ext>
            </a:extLst>
          </p:cNvPr>
          <p:cNvSpPr>
            <a:spLocks noGrp="1"/>
          </p:cNvSpPr>
          <p:nvPr>
            <p:ph type="ctrTitle"/>
          </p:nvPr>
        </p:nvSpPr>
        <p:spPr>
          <a:xfrm>
            <a:off x="1" y="2282763"/>
            <a:ext cx="9143999" cy="577974"/>
          </a:xfrm>
        </p:spPr>
        <p:txBody>
          <a:bodyPr>
            <a:normAutofit fontScale="90000"/>
          </a:bodyPr>
          <a:lstStyle/>
          <a:p>
            <a:r>
              <a:rPr lang="en-GB" dirty="0"/>
              <a:t>Online safety</a:t>
            </a:r>
          </a:p>
        </p:txBody>
      </p:sp>
    </p:spTree>
    <p:extLst>
      <p:ext uri="{BB962C8B-B14F-4D97-AF65-F5344CB8AC3E}">
        <p14:creationId xmlns:p14="http://schemas.microsoft.com/office/powerpoint/2010/main" val="184694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D360-D145-93E2-5A60-E3E1270EF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D530B-2654-9AE9-E68D-D7F7E6EB84F6}"/>
              </a:ext>
            </a:extLst>
          </p:cNvPr>
          <p:cNvSpPr>
            <a:spLocks noGrp="1"/>
          </p:cNvSpPr>
          <p:nvPr>
            <p:ph type="title"/>
          </p:nvPr>
        </p:nvSpPr>
        <p:spPr>
          <a:xfrm>
            <a:off x="267296" y="340755"/>
            <a:ext cx="8318920" cy="809004"/>
          </a:xfrm>
        </p:spPr>
        <p:txBody>
          <a:bodyPr/>
          <a:lstStyle/>
          <a:p>
            <a:r>
              <a:rPr lang="en-US" sz="3200" dirty="0"/>
              <a:t>Looking after your mental health online </a:t>
            </a:r>
          </a:p>
        </p:txBody>
      </p:sp>
      <p:sp>
        <p:nvSpPr>
          <p:cNvPr id="5" name="Content Placeholder 4">
            <a:extLst>
              <a:ext uri="{FF2B5EF4-FFF2-40B4-BE49-F238E27FC236}">
                <a16:creationId xmlns:a16="http://schemas.microsoft.com/office/drawing/2014/main" id="{93D38D4F-B522-8D8E-099C-A00243E0AE71}"/>
              </a:ext>
            </a:extLst>
          </p:cNvPr>
          <p:cNvSpPr txBox="1">
            <a:spLocks noGrp="1"/>
          </p:cNvSpPr>
          <p:nvPr>
            <p:ph idx="1"/>
          </p:nvPr>
        </p:nvSpPr>
        <p:spPr>
          <a:xfrm>
            <a:off x="331304" y="1336552"/>
            <a:ext cx="7532536" cy="4577150"/>
          </a:xfrm>
          <a:prstGeom prst="rect">
            <a:avLst/>
          </a:prstGeom>
          <a:noFill/>
        </p:spPr>
        <p:txBody>
          <a:bodyPr wrap="square">
            <a:spAutoFit/>
          </a:bodyPr>
          <a:lstStyle/>
          <a:p>
            <a:pPr>
              <a:buFont typeface="Arial" panose="020B0604020202020204" pitchFamily="34" charset="0"/>
              <a:buChar char="•"/>
            </a:pPr>
            <a:r>
              <a:rPr lang="en-GB" sz="1600" b="1" dirty="0">
                <a:solidFill>
                  <a:srgbClr val="000000"/>
                </a:solidFill>
                <a:latin typeface="Mind Meridian" panose="020B0803030507020204"/>
                <a:cs typeface="Arial" panose="020B0604020202020204" pitchFamily="34" charset="0"/>
              </a:rPr>
              <a:t>Think about who will see what you share </a:t>
            </a:r>
            <a:r>
              <a:rPr lang="en-GB" sz="1600" dirty="0">
                <a:solidFill>
                  <a:srgbClr val="000000"/>
                </a:solidFill>
                <a:latin typeface="Mind Meridian" panose="020B0803030507020204"/>
                <a:cs typeface="Arial" panose="020B0604020202020204" pitchFamily="34" charset="0"/>
              </a:rPr>
              <a:t>– never include details that identify you </a:t>
            </a:r>
            <a:br>
              <a:rPr lang="en-GB" sz="1600" dirty="0">
                <a:solidFill>
                  <a:srgbClr val="000000"/>
                </a:solidFill>
                <a:latin typeface="Mind Meridian" panose="020B0803030507020204"/>
                <a:cs typeface="Arial" panose="020B0604020202020204" pitchFamily="34" charset="0"/>
              </a:rPr>
            </a:br>
            <a:endParaRPr lang="en-GB" sz="1600" dirty="0">
              <a:solidFill>
                <a:srgbClr val="000000"/>
              </a:solidFill>
              <a:latin typeface="Mind Meridian" panose="020B0803030507020204"/>
              <a:cs typeface="Arial" panose="020B0604020202020204" pitchFamily="34" charset="0"/>
            </a:endParaRPr>
          </a:p>
          <a:p>
            <a:pPr>
              <a:buFont typeface="Arial" panose="020B0604020202020204" pitchFamily="34" charset="0"/>
              <a:buChar char="•"/>
            </a:pPr>
            <a:r>
              <a:rPr lang="en-GB" sz="1600" b="1" dirty="0"/>
              <a:t>Protect yourself from excessive online spending </a:t>
            </a:r>
            <a:r>
              <a:rPr lang="en-GB" sz="1600" dirty="0"/>
              <a:t>- it's very easy to spend money online. When we're not feeling well, we might try and make ourselves feel better by spending money - but this might make us feel worse in the long-run.</a:t>
            </a:r>
            <a:br>
              <a:rPr lang="en-GB" sz="1600" dirty="0"/>
            </a:br>
            <a:endParaRPr lang="en-GB" sz="1600" dirty="0"/>
          </a:p>
          <a:p>
            <a:pPr>
              <a:buFont typeface="Arial" panose="020B0604020202020204" pitchFamily="34" charset="0"/>
              <a:buChar char="•"/>
            </a:pPr>
            <a:r>
              <a:rPr lang="en-GB" sz="1600" b="1" dirty="0"/>
              <a:t>Protect yourself from triggering content </a:t>
            </a:r>
            <a:r>
              <a:rPr lang="en-GB" sz="1600" dirty="0"/>
              <a:t>- if you come across something that upsets you, close the screen or scroll quickly past it. </a:t>
            </a:r>
            <a:br>
              <a:rPr lang="en-GB" sz="1600" dirty="0"/>
            </a:br>
            <a:endParaRPr lang="en-GB" sz="1600" dirty="0"/>
          </a:p>
          <a:p>
            <a:pPr>
              <a:buFont typeface="Arial" panose="020B0604020202020204" pitchFamily="34" charset="0"/>
              <a:buChar char="•"/>
            </a:pPr>
            <a:r>
              <a:rPr lang="en-GB" sz="1600" b="1" dirty="0"/>
              <a:t>Protect yourself and others by thinking about the impact of what you share </a:t>
            </a:r>
            <a:r>
              <a:rPr lang="en-GB" sz="1600" dirty="0"/>
              <a:t>- you might want to consider using a content warning in some cases. </a:t>
            </a:r>
          </a:p>
          <a:p>
            <a:endParaRPr lang="en-GB" dirty="0"/>
          </a:p>
          <a:p>
            <a:pPr>
              <a:buFont typeface="Arial" panose="020B0604020202020204" pitchFamily="34" charset="0"/>
              <a:buChar char="•"/>
            </a:pPr>
            <a:endParaRPr lang="en-GB" dirty="0">
              <a:solidFill>
                <a:srgbClr val="000000"/>
              </a:solidFill>
              <a:latin typeface="Mind Meridian" panose="020B0803030507020204"/>
              <a:cs typeface="Arial" panose="020B0604020202020204" pitchFamily="34" charset="0"/>
            </a:endParaRP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spTree>
    <p:extLst>
      <p:ext uri="{BB962C8B-B14F-4D97-AF65-F5344CB8AC3E}">
        <p14:creationId xmlns:p14="http://schemas.microsoft.com/office/powerpoint/2010/main" val="60278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77745-FAFB-1E7E-390B-E6F3A4B3EC8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EC299F0-0EAA-AAFA-4D6C-F65D1A7AD281}"/>
              </a:ext>
            </a:extLst>
          </p:cNvPr>
          <p:cNvSpPr/>
          <p:nvPr/>
        </p:nvSpPr>
        <p:spPr>
          <a:xfrm>
            <a:off x="322604" y="1095161"/>
            <a:ext cx="3592525" cy="34778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B2F697-4B7F-9D04-D34A-8DCDCB2F3F58}"/>
              </a:ext>
            </a:extLst>
          </p:cNvPr>
          <p:cNvSpPr txBox="1"/>
          <p:nvPr/>
        </p:nvSpPr>
        <p:spPr>
          <a:xfrm>
            <a:off x="322604" y="357447"/>
            <a:ext cx="3152115" cy="584775"/>
          </a:xfrm>
          <a:prstGeom prst="rect">
            <a:avLst/>
          </a:prstGeom>
          <a:noFill/>
        </p:spPr>
        <p:txBody>
          <a:bodyPr wrap="square" rtlCol="0">
            <a:spAutoFit/>
          </a:bodyPr>
          <a:lstStyle/>
          <a:p>
            <a:r>
              <a:rPr lang="en-US" sz="3200" b="1" dirty="0">
                <a:solidFill>
                  <a:schemeClr val="tx2"/>
                </a:solidFill>
                <a:latin typeface="Mind Meridian" panose="020B0803030507020204" pitchFamily="34" charset="77"/>
                <a:cs typeface="Mind Meridian" panose="020B0803030507020204" pitchFamily="34" charset="77"/>
              </a:rPr>
              <a:t>Cyberbullying</a:t>
            </a:r>
            <a:endParaRPr lang="en-US" sz="3200" dirty="0"/>
          </a:p>
        </p:txBody>
      </p:sp>
      <p:sp>
        <p:nvSpPr>
          <p:cNvPr id="3" name="Rectangle 2">
            <a:extLst>
              <a:ext uri="{FF2B5EF4-FFF2-40B4-BE49-F238E27FC236}">
                <a16:creationId xmlns:a16="http://schemas.microsoft.com/office/drawing/2014/main" id="{0063A81A-3A96-A3FD-F1ED-A22FB96F5B3E}"/>
              </a:ext>
            </a:extLst>
          </p:cNvPr>
          <p:cNvSpPr/>
          <p:nvPr/>
        </p:nvSpPr>
        <p:spPr>
          <a:xfrm>
            <a:off x="4315484" y="1095161"/>
            <a:ext cx="3592525" cy="34778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FC11F5-890C-EBF5-F225-B576F5936F59}"/>
              </a:ext>
            </a:extLst>
          </p:cNvPr>
          <p:cNvSpPr txBox="1"/>
          <p:nvPr/>
        </p:nvSpPr>
        <p:spPr>
          <a:xfrm>
            <a:off x="484632" y="1216152"/>
            <a:ext cx="3152115" cy="3970318"/>
          </a:xfrm>
          <a:prstGeom prst="rect">
            <a:avLst/>
          </a:prstGeom>
          <a:noFill/>
        </p:spPr>
        <p:txBody>
          <a:bodyPr wrap="square" rtlCol="0">
            <a:spAutoFit/>
          </a:bodyPr>
          <a:lstStyle/>
          <a:p>
            <a:r>
              <a:rPr lang="en-GB" sz="1400" b="1" dirty="0">
                <a:solidFill>
                  <a:schemeClr val="tx2"/>
                </a:solidFill>
                <a:latin typeface="Mind Meridian" panose="020B0503030507020204" pitchFamily="34" charset="0"/>
                <a:cs typeface="Mind Meridian" panose="020B0503030507020204" pitchFamily="34" charset="0"/>
              </a:rPr>
              <a:t>If you experience bullying or abuse online, there are things you can do immediately:</a:t>
            </a:r>
          </a:p>
          <a:p>
            <a:endParaRPr lang="en-GB" sz="1400" b="1" dirty="0">
              <a:solidFill>
                <a:schemeClr val="tx2"/>
              </a:solidFill>
              <a:latin typeface="Mind Meridian" panose="020B0503030507020204" pitchFamily="34" charset="0"/>
              <a:cs typeface="Mind Meridian" panose="020B0503030507020204" pitchFamily="34" charset="0"/>
            </a:endParaRPr>
          </a:p>
          <a:p>
            <a:pPr marL="285750" indent="-285750">
              <a:buClr>
                <a:schemeClr val="tx2"/>
              </a:buClr>
              <a:buFont typeface="Arial" panose="020B0604020202020204" pitchFamily="34" charset="0"/>
              <a:buChar char="•"/>
            </a:pPr>
            <a:r>
              <a:rPr lang="en-GB" sz="1400" dirty="0">
                <a:latin typeface="Mind Meridian" panose="020B0503030507020204" pitchFamily="34" charset="0"/>
                <a:cs typeface="Mind Meridian" panose="020B0503030507020204" pitchFamily="34" charset="0"/>
              </a:rPr>
              <a:t>Don't respond. It can encourage further unwanted communication.</a:t>
            </a:r>
          </a:p>
          <a:p>
            <a:pPr marL="285750" indent="-285750">
              <a:buClr>
                <a:schemeClr val="tx2"/>
              </a:buClr>
              <a:buFont typeface="Arial" panose="020B0604020202020204" pitchFamily="34" charset="0"/>
              <a:buChar char="•"/>
            </a:pPr>
            <a:endParaRPr lang="en-GB" sz="1400" dirty="0">
              <a:latin typeface="Mind Meridian" panose="020B0503030507020204" pitchFamily="34" charset="0"/>
              <a:cs typeface="Mind Meridian" panose="020B0503030507020204" pitchFamily="34" charset="0"/>
            </a:endParaRPr>
          </a:p>
          <a:p>
            <a:pPr marL="285750" indent="-285750">
              <a:buClr>
                <a:schemeClr val="tx2"/>
              </a:buClr>
              <a:buFont typeface="Arial" panose="020B0604020202020204" pitchFamily="34" charset="0"/>
              <a:buChar char="•"/>
            </a:pPr>
            <a:r>
              <a:rPr lang="en-GB" sz="1400" dirty="0">
                <a:latin typeface="Mind Meridian" panose="020B0503030507020204" pitchFamily="34" charset="0"/>
                <a:cs typeface="Mind Meridian" panose="020B0503030507020204" pitchFamily="34" charset="0"/>
              </a:rPr>
              <a:t>Restrict the person. Many online services offer options to block, mute, hide, snooze or delete other people. </a:t>
            </a:r>
          </a:p>
          <a:p>
            <a:pPr marL="285750" indent="-285750">
              <a:buClr>
                <a:schemeClr val="tx2"/>
              </a:buClr>
              <a:buFont typeface="Arial" panose="020B0604020202020204" pitchFamily="34" charset="0"/>
              <a:buChar char="•"/>
            </a:pPr>
            <a:endParaRPr lang="en-GB" sz="1400" dirty="0">
              <a:latin typeface="Mind Meridian" panose="020B0503030507020204" pitchFamily="34" charset="0"/>
              <a:cs typeface="Mind Meridian" panose="020B0503030507020204" pitchFamily="34" charset="0"/>
            </a:endParaRPr>
          </a:p>
          <a:p>
            <a:pPr marL="285750" indent="-285750">
              <a:buClr>
                <a:schemeClr val="tx2"/>
              </a:buClr>
              <a:buFont typeface="Arial" panose="020B0604020202020204" pitchFamily="34" charset="0"/>
              <a:buChar char="•"/>
            </a:pPr>
            <a:r>
              <a:rPr lang="en-GB" sz="1400" dirty="0">
                <a:latin typeface="Mind Meridian" panose="020B0503030507020204" pitchFamily="34" charset="0"/>
                <a:cs typeface="Mind Meridian" panose="020B0503030507020204" pitchFamily="34" charset="0"/>
              </a:rPr>
              <a:t>Keep records of any posts or messages that you've received. </a:t>
            </a:r>
          </a:p>
          <a:p>
            <a:endParaRPr lang="en-GB" sz="1400" b="1" dirty="0">
              <a:solidFill>
                <a:schemeClr val="tx2"/>
              </a:solidFill>
              <a:latin typeface="Mind Meridian" panose="020B0503030507020204" pitchFamily="34" charset="0"/>
              <a:cs typeface="Mind Meridian" panose="020B0503030507020204" pitchFamily="34" charset="0"/>
            </a:endParaRPr>
          </a:p>
          <a:p>
            <a:endParaRPr lang="en-GB" sz="1400" b="1" dirty="0">
              <a:solidFill>
                <a:schemeClr val="tx2"/>
              </a:solidFill>
              <a:latin typeface="Mind Meridian" panose="020B0503030507020204" pitchFamily="34" charset="0"/>
              <a:cs typeface="Mind Meridian" panose="020B0503030507020204" pitchFamily="34" charset="0"/>
            </a:endParaRPr>
          </a:p>
          <a:p>
            <a:endParaRPr lang="en-GB" sz="1400" dirty="0">
              <a:solidFill>
                <a:schemeClr val="tx2"/>
              </a:solidFill>
              <a:latin typeface="Mind Meridian" panose="020B0503030507020204" pitchFamily="34" charset="0"/>
              <a:cs typeface="Mind Meridian" panose="020B0503030507020204" pitchFamily="34" charset="0"/>
            </a:endParaRPr>
          </a:p>
        </p:txBody>
      </p:sp>
      <p:sp>
        <p:nvSpPr>
          <p:cNvPr id="8" name="TextBox 7">
            <a:extLst>
              <a:ext uri="{FF2B5EF4-FFF2-40B4-BE49-F238E27FC236}">
                <a16:creationId xmlns:a16="http://schemas.microsoft.com/office/drawing/2014/main" id="{FB816EB7-693D-61B4-BAF1-296BE9D0846F}"/>
              </a:ext>
            </a:extLst>
          </p:cNvPr>
          <p:cNvSpPr txBox="1"/>
          <p:nvPr/>
        </p:nvSpPr>
        <p:spPr>
          <a:xfrm>
            <a:off x="4434840" y="1216152"/>
            <a:ext cx="3319272" cy="3662541"/>
          </a:xfrm>
          <a:prstGeom prst="rect">
            <a:avLst/>
          </a:prstGeom>
          <a:noFill/>
        </p:spPr>
        <p:txBody>
          <a:bodyPr wrap="square" rtlCol="0">
            <a:spAutoFit/>
          </a:bodyPr>
          <a:lstStyle/>
          <a:p>
            <a:pPr marL="293688" marR="0" lvl="0" indent="-285750" algn="l" defTabSz="10800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tab pos="1079500" algn="l"/>
              </a:tabLst>
              <a:defRPr/>
            </a:pPr>
            <a:r>
              <a:rPr kumimoji="0" lang="en-GB" sz="1400" b="0" i="0" u="none" strike="noStrike" kern="1200" cap="none" spc="0" normalizeH="0" baseline="0" noProof="0" dirty="0">
                <a:ln>
                  <a:noFill/>
                </a:ln>
                <a:solidFill>
                  <a:srgbClr val="000000"/>
                </a:solidFill>
                <a:effectLst/>
                <a:uLnTx/>
                <a:uFillTx/>
                <a:latin typeface="Mind Meridian" panose="020B0803030507020204" pitchFamily="34" charset="77"/>
                <a:ea typeface="+mn-ea"/>
                <a:cs typeface="Mind Meridian" panose="020B0803030507020204" pitchFamily="34" charset="77"/>
              </a:rPr>
              <a:t>Report it to the site moderators. You can also report harmful content to the national reporting centre </a:t>
            </a:r>
            <a:r>
              <a:rPr kumimoji="0" lang="en-GB" sz="1400" b="0" i="0" u="sng" strike="noStrike" kern="1200" cap="none" spc="0" normalizeH="0" baseline="0" noProof="0" dirty="0">
                <a:ln>
                  <a:noFill/>
                </a:ln>
                <a:solidFill>
                  <a:srgbClr val="000000"/>
                </a:solidFill>
                <a:effectLst/>
                <a:uLnTx/>
                <a:uFillTx/>
                <a:latin typeface="Mind Meridian" panose="020B0803030507020204" pitchFamily="34" charset="77"/>
                <a:ea typeface="+mn-ea"/>
                <a:cs typeface="Mind Meridian" panose="020B0803030507020204" pitchFamily="34" charset="77"/>
                <a:hlinkClick r:id="rId3"/>
              </a:rPr>
              <a:t>Report Harmful Content</a:t>
            </a:r>
            <a:r>
              <a:rPr kumimoji="0" lang="en-GB" sz="1400" b="0" i="0" u="none" strike="noStrike" kern="1200" cap="none" spc="0" normalizeH="0" baseline="0" noProof="0" dirty="0">
                <a:ln>
                  <a:noFill/>
                </a:ln>
                <a:solidFill>
                  <a:srgbClr val="000000"/>
                </a:solidFill>
                <a:effectLst/>
                <a:uLnTx/>
                <a:uFillTx/>
                <a:latin typeface="Mind Meridian" panose="020B0803030507020204" pitchFamily="34" charset="77"/>
                <a:ea typeface="+mn-ea"/>
                <a:cs typeface="Mind Meridian" panose="020B0803030507020204" pitchFamily="34" charset="77"/>
              </a:rPr>
              <a:t> if this hasn’t worked.</a:t>
            </a:r>
          </a:p>
          <a:p>
            <a:pPr marL="293688" marR="0" lvl="0" indent="-285750" algn="l" defTabSz="10800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tab pos="1079500" algn="l"/>
              </a:tabLst>
              <a:defRPr/>
            </a:pPr>
            <a:endParaRPr lang="en-GB" sz="1400" dirty="0">
              <a:solidFill>
                <a:srgbClr val="000000"/>
              </a:solidFill>
              <a:latin typeface="Mind Meridian" panose="020B0803030507020204" pitchFamily="34" charset="77"/>
              <a:cs typeface="Mind Meridian" panose="020B0803030507020204" pitchFamily="34" charset="77"/>
            </a:endParaRPr>
          </a:p>
          <a:p>
            <a:pPr marL="293688" marR="0" lvl="0" indent="-285750" algn="l" defTabSz="10800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tab pos="1079500" algn="l"/>
              </a:tabLst>
              <a:defRPr/>
            </a:pPr>
            <a:r>
              <a:rPr kumimoji="0" lang="en-GB" sz="1400" b="0" i="0" u="none" strike="noStrike" kern="1200" cap="none" spc="0" normalizeH="0" baseline="0" noProof="0" dirty="0">
                <a:ln>
                  <a:noFill/>
                </a:ln>
                <a:solidFill>
                  <a:srgbClr val="000000"/>
                </a:solidFill>
                <a:effectLst/>
                <a:uLnTx/>
                <a:uFillTx/>
                <a:latin typeface="Mind Meridian" panose="020B0803030507020204" pitchFamily="34" charset="77"/>
                <a:ea typeface="+mn-ea"/>
                <a:cs typeface="Mind Meridian" panose="020B0803030507020204" pitchFamily="34" charset="77"/>
              </a:rPr>
              <a:t>Talk to a trusted friend or family member – or someone at college. </a:t>
            </a:r>
          </a:p>
          <a:p>
            <a:pPr marL="293688" marR="0" lvl="0" indent="-285750" algn="l" defTabSz="10800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tab pos="1079500" algn="l"/>
              </a:tabLst>
              <a:defRPr/>
            </a:pPr>
            <a:endParaRPr lang="en-GB" sz="1400" dirty="0">
              <a:solidFill>
                <a:srgbClr val="000000"/>
              </a:solidFill>
              <a:latin typeface="Mind Meridian" panose="020B0803030507020204" pitchFamily="34" charset="77"/>
              <a:cs typeface="Mind Meridian" panose="020B0803030507020204" pitchFamily="34" charset="77"/>
            </a:endParaRPr>
          </a:p>
          <a:p>
            <a:pPr marL="293688" marR="0" lvl="0" indent="-285750" algn="l" defTabSz="10800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tab pos="1079500" algn="l"/>
              </a:tabLst>
              <a:defRPr/>
            </a:pPr>
            <a:r>
              <a:rPr kumimoji="0" lang="en-GB" sz="1400" b="0" i="0" u="none" strike="noStrike" kern="1200" cap="none" spc="0" normalizeH="0" baseline="0" noProof="0" dirty="0">
                <a:ln>
                  <a:noFill/>
                </a:ln>
                <a:solidFill>
                  <a:srgbClr val="000000"/>
                </a:solidFill>
                <a:effectLst/>
                <a:uLnTx/>
                <a:uFillTx/>
                <a:latin typeface="Mind Meridian" panose="020B0803030507020204" pitchFamily="34" charset="77"/>
                <a:ea typeface="+mn-ea"/>
                <a:cs typeface="Mind Meridian" panose="020B0803030507020204" pitchFamily="34" charset="77"/>
              </a:rPr>
              <a:t>Contact the police if you’re being threatened or abused online and you feel in danger. You can contact them online or call 101. If you are in immediate danger, call 999.</a:t>
            </a:r>
          </a:p>
          <a:p>
            <a:endParaRPr lang="en-GB" dirty="0"/>
          </a:p>
        </p:txBody>
      </p:sp>
    </p:spTree>
    <p:extLst>
      <p:ext uri="{BB962C8B-B14F-4D97-AF65-F5344CB8AC3E}">
        <p14:creationId xmlns:p14="http://schemas.microsoft.com/office/powerpoint/2010/main" val="217027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C802-B577-66F3-5759-24DD90AA84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4DD133F-FC60-CAD4-5397-70E0A2914E0C}"/>
              </a:ext>
            </a:extLst>
          </p:cNvPr>
          <p:cNvSpPr>
            <a:spLocks noGrp="1"/>
          </p:cNvSpPr>
          <p:nvPr>
            <p:ph type="ctrTitle"/>
          </p:nvPr>
        </p:nvSpPr>
        <p:spPr>
          <a:xfrm>
            <a:off x="1" y="2282763"/>
            <a:ext cx="9143999" cy="577974"/>
          </a:xfrm>
        </p:spPr>
        <p:txBody>
          <a:bodyPr>
            <a:normAutofit fontScale="90000"/>
          </a:bodyPr>
          <a:lstStyle/>
          <a:p>
            <a:r>
              <a:rPr lang="en-GB" dirty="0"/>
              <a:t>Self-harm</a:t>
            </a:r>
          </a:p>
        </p:txBody>
      </p:sp>
    </p:spTree>
    <p:extLst>
      <p:ext uri="{BB962C8B-B14F-4D97-AF65-F5344CB8AC3E}">
        <p14:creationId xmlns:p14="http://schemas.microsoft.com/office/powerpoint/2010/main" val="373901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2CEF65-21DD-8C4C-ECA9-9E5180A0E34C}"/>
              </a:ext>
            </a:extLst>
          </p:cNvPr>
          <p:cNvSpPr txBox="1"/>
          <p:nvPr/>
        </p:nvSpPr>
        <p:spPr>
          <a:xfrm>
            <a:off x="322603" y="357447"/>
            <a:ext cx="542618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300C1"/>
                </a:solidFill>
                <a:effectLst/>
                <a:uLnTx/>
                <a:uFillTx/>
                <a:latin typeface="Mind Meridian" panose="020B0803030507020204" pitchFamily="34" charset="77"/>
                <a:ea typeface="+mn-ea"/>
                <a:cs typeface="Mind Meridian" panose="020B0803030507020204" pitchFamily="34" charset="77"/>
              </a:rPr>
              <a:t>Self</a:t>
            </a:r>
            <a:r>
              <a:rPr lang="en-US" sz="3200" b="1" dirty="0">
                <a:solidFill>
                  <a:srgbClr val="1300C1"/>
                </a:solidFill>
                <a:latin typeface="Mind Meridian" panose="020B0803030507020204" pitchFamily="34" charset="77"/>
                <a:cs typeface="Mind Meridian" panose="020B0803030507020204" pitchFamily="34" charset="77"/>
              </a:rPr>
              <a:t>-</a:t>
            </a:r>
            <a:r>
              <a:rPr kumimoji="0" lang="en-US" sz="3200" b="1" i="0" u="none" strike="noStrike" kern="1200" cap="none" spc="0" normalizeH="0" baseline="0" noProof="0" dirty="0">
                <a:ln>
                  <a:noFill/>
                </a:ln>
                <a:solidFill>
                  <a:srgbClr val="1300C1"/>
                </a:solidFill>
                <a:effectLst/>
                <a:uLnTx/>
                <a:uFillTx/>
                <a:latin typeface="Mind Meridian" panose="020B0803030507020204" pitchFamily="34" charset="77"/>
                <a:ea typeface="+mn-ea"/>
                <a:cs typeface="Mind Meridian" panose="020B0803030507020204" pitchFamily="34" charset="77"/>
              </a:rPr>
              <a:t>harm</a:t>
            </a:r>
          </a:p>
        </p:txBody>
      </p:sp>
      <p:sp>
        <p:nvSpPr>
          <p:cNvPr id="4" name="TextBox 3">
            <a:extLst>
              <a:ext uri="{FF2B5EF4-FFF2-40B4-BE49-F238E27FC236}">
                <a16:creationId xmlns:a16="http://schemas.microsoft.com/office/drawing/2014/main" id="{7D88C89C-7E42-22E7-4507-267E35747867}"/>
              </a:ext>
            </a:extLst>
          </p:cNvPr>
          <p:cNvSpPr txBox="1"/>
          <p:nvPr/>
        </p:nvSpPr>
        <p:spPr>
          <a:xfrm>
            <a:off x="322603" y="1115568"/>
            <a:ext cx="7751549" cy="2308324"/>
          </a:xfrm>
          <a:prstGeom prst="rect">
            <a:avLst/>
          </a:prstGeom>
          <a:noFill/>
        </p:spPr>
        <p:txBody>
          <a:bodyPr wrap="square" rtlCol="0">
            <a:spAutoFit/>
          </a:bodyPr>
          <a:lstStyle/>
          <a:p>
            <a:r>
              <a:rPr lang="en-GB" b="1" dirty="0">
                <a:solidFill>
                  <a:schemeClr val="tx2"/>
                </a:solidFill>
                <a:latin typeface="Mind Meridian" panose="020B0503030507020204" pitchFamily="34" charset="0"/>
                <a:cs typeface="Mind Meridian" panose="020B0503030507020204" pitchFamily="34" charset="0"/>
              </a:rPr>
              <a:t>Warning – this topic might cause difficult feelings </a:t>
            </a:r>
          </a:p>
          <a:p>
            <a:endParaRPr lang="en-GB" b="1" dirty="0">
              <a:latin typeface="Mind Meridian" panose="020B0503030507020204" pitchFamily="34" charset="0"/>
              <a:cs typeface="Mind Meridian" panose="020B0503030507020204" pitchFamily="34" charset="0"/>
            </a:endParaRPr>
          </a:p>
          <a:p>
            <a:r>
              <a:rPr lang="en-GB" dirty="0">
                <a:latin typeface="Mind Meridian" panose="020B0503030507020204" pitchFamily="34" charset="0"/>
                <a:cs typeface="Mind Meridian" panose="020B0503030507020204" pitchFamily="34" charset="0"/>
              </a:rPr>
              <a:t>We might self-harm for many different reasons. It might be to deal with something difficult in our lives. Or a way to try to cope with overwhelming feelings. Sometimes, we might not know why we hurt ourselves.</a:t>
            </a:r>
            <a:br>
              <a:rPr lang="en-GB" dirty="0">
                <a:latin typeface="Mind Meridian" panose="020B0503030507020204" pitchFamily="34" charset="0"/>
                <a:cs typeface="Mind Meridian" panose="020B0503030507020204" pitchFamily="34" charset="0"/>
              </a:rPr>
            </a:br>
            <a:endParaRPr lang="en-GB" dirty="0">
              <a:latin typeface="Mind Meridian" panose="020B0503030507020204" pitchFamily="34" charset="0"/>
              <a:cs typeface="Mind Meridian" panose="020B0503030507020204" pitchFamily="34" charset="0"/>
            </a:endParaRPr>
          </a:p>
          <a:p>
            <a:endParaRPr lang="en-GB" b="1" dirty="0">
              <a:latin typeface="Mind Meridian" panose="020B0503030507020204" pitchFamily="34" charset="0"/>
              <a:cs typeface="Mind Meridian" panose="020B0503030507020204" pitchFamily="34" charset="0"/>
            </a:endParaRPr>
          </a:p>
        </p:txBody>
      </p:sp>
      <p:pic>
        <p:nvPicPr>
          <p:cNvPr id="3" name="Picture 2">
            <a:extLst>
              <a:ext uri="{FF2B5EF4-FFF2-40B4-BE49-F238E27FC236}">
                <a16:creationId xmlns:a16="http://schemas.microsoft.com/office/drawing/2014/main" id="{EA679CAF-2ABE-D3AF-5131-6A4C284F0B81}"/>
              </a:ext>
            </a:extLst>
          </p:cNvPr>
          <p:cNvPicPr>
            <a:picLocks noChangeAspect="1"/>
          </p:cNvPicPr>
          <p:nvPr/>
        </p:nvPicPr>
        <p:blipFill>
          <a:blip r:embed="rId3"/>
          <a:stretch>
            <a:fillRect/>
          </a:stretch>
        </p:blipFill>
        <p:spPr>
          <a:xfrm>
            <a:off x="2705004" y="2728547"/>
            <a:ext cx="3733992" cy="2057506"/>
          </a:xfrm>
          <a:prstGeom prst="rect">
            <a:avLst/>
          </a:prstGeom>
        </p:spPr>
      </p:pic>
    </p:spTree>
    <p:extLst>
      <p:ext uri="{BB962C8B-B14F-4D97-AF65-F5344CB8AC3E}">
        <p14:creationId xmlns:p14="http://schemas.microsoft.com/office/powerpoint/2010/main" val="411676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BB19-734E-7C80-E518-DD2EF6CAE167}"/>
              </a:ext>
            </a:extLst>
          </p:cNvPr>
          <p:cNvSpPr>
            <a:spLocks noGrp="1"/>
          </p:cNvSpPr>
          <p:nvPr>
            <p:ph type="title"/>
          </p:nvPr>
        </p:nvSpPr>
        <p:spPr/>
        <p:txBody>
          <a:bodyPr/>
          <a:lstStyle/>
          <a:p>
            <a:r>
              <a:rPr lang="en-GB" dirty="0"/>
              <a:t>How to cope </a:t>
            </a:r>
          </a:p>
        </p:txBody>
      </p:sp>
      <p:sp>
        <p:nvSpPr>
          <p:cNvPr id="3" name="Content Placeholder 2">
            <a:extLst>
              <a:ext uri="{FF2B5EF4-FFF2-40B4-BE49-F238E27FC236}">
                <a16:creationId xmlns:a16="http://schemas.microsoft.com/office/drawing/2014/main" id="{7EFCE3EE-DC92-03D1-A2BB-2C9202E10632}"/>
              </a:ext>
            </a:extLst>
          </p:cNvPr>
          <p:cNvSpPr>
            <a:spLocks noGrp="1"/>
          </p:cNvSpPr>
          <p:nvPr>
            <p:ph idx="1"/>
          </p:nvPr>
        </p:nvSpPr>
        <p:spPr/>
        <p:txBody>
          <a:bodyPr>
            <a:normAutofit fontScale="92500" lnSpcReduction="20000"/>
          </a:bodyPr>
          <a:lstStyle/>
          <a:p>
            <a:pPr marL="7938" indent="0">
              <a:buNone/>
            </a:pPr>
            <a:r>
              <a:rPr lang="en-GB" dirty="0"/>
              <a:t>A safety plan can help manage distressing or upsetting feelings. You can use it when you have thoughts about hurting yourself.</a:t>
            </a:r>
            <a:br>
              <a:rPr lang="en-GB" dirty="0"/>
            </a:br>
            <a:endParaRPr lang="en-GB" dirty="0"/>
          </a:p>
          <a:p>
            <a:pPr marL="7938" indent="0">
              <a:buNone/>
            </a:pPr>
            <a:r>
              <a:rPr lang="en-GB" dirty="0"/>
              <a:t>A safety plan could list:</a:t>
            </a:r>
          </a:p>
          <a:p>
            <a:r>
              <a:rPr lang="en-GB" dirty="0"/>
              <a:t>Warning signs that you might self-harm</a:t>
            </a:r>
          </a:p>
          <a:p>
            <a:r>
              <a:rPr lang="en-GB" dirty="0"/>
              <a:t>Helpful ways to cope</a:t>
            </a:r>
          </a:p>
          <a:p>
            <a:r>
              <a:rPr lang="en-GB" dirty="0"/>
              <a:t>What other people can do to help</a:t>
            </a:r>
          </a:p>
          <a:p>
            <a:r>
              <a:rPr lang="en-GB" dirty="0"/>
              <a:t>Phone numbers of your doctor or crisis team</a:t>
            </a:r>
          </a:p>
          <a:p>
            <a:r>
              <a:rPr lang="en-GB" dirty="0"/>
              <a:t>You can keep it somewhere that's easy to access, like in your bag, or as a screenshot or file on your phone. Or you could stick it on your wall in a place where you can easily see it.</a:t>
            </a:r>
            <a:br>
              <a:rPr lang="en-GB" dirty="0"/>
            </a:br>
            <a:endParaRPr lang="en-GB" dirty="0"/>
          </a:p>
          <a:p>
            <a:pPr marL="7938" indent="0">
              <a:buNone/>
            </a:pPr>
            <a:r>
              <a:rPr lang="en-GB" b="1" dirty="0">
                <a:hlinkClick r:id="rId3"/>
              </a:rPr>
              <a:t>Download your safety plan </a:t>
            </a:r>
            <a:endParaRPr lang="en-GB" b="1" dirty="0"/>
          </a:p>
          <a:p>
            <a:pPr marL="7938" indent="0">
              <a:buNone/>
            </a:pPr>
            <a:endParaRPr lang="en-GB" dirty="0"/>
          </a:p>
        </p:txBody>
      </p:sp>
    </p:spTree>
    <p:extLst>
      <p:ext uri="{BB962C8B-B14F-4D97-AF65-F5344CB8AC3E}">
        <p14:creationId xmlns:p14="http://schemas.microsoft.com/office/powerpoint/2010/main" val="425430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E48F-4F98-B3C8-D988-71E0516938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1B793E-A20E-2D3E-A374-457FD27E96EC}"/>
              </a:ext>
            </a:extLst>
          </p:cNvPr>
          <p:cNvSpPr>
            <a:spLocks noGrp="1"/>
          </p:cNvSpPr>
          <p:nvPr>
            <p:ph type="ctrTitle"/>
          </p:nvPr>
        </p:nvSpPr>
        <p:spPr>
          <a:xfrm>
            <a:off x="1" y="2282763"/>
            <a:ext cx="9143999" cy="577974"/>
          </a:xfrm>
        </p:spPr>
        <p:txBody>
          <a:bodyPr>
            <a:normAutofit fontScale="90000"/>
          </a:bodyPr>
          <a:lstStyle/>
          <a:p>
            <a:r>
              <a:rPr lang="en-GB" dirty="0"/>
              <a:t>Suicidal thoughts</a:t>
            </a:r>
          </a:p>
        </p:txBody>
      </p:sp>
    </p:spTree>
    <p:extLst>
      <p:ext uri="{BB962C8B-B14F-4D97-AF65-F5344CB8AC3E}">
        <p14:creationId xmlns:p14="http://schemas.microsoft.com/office/powerpoint/2010/main" val="427774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A62F-C3E5-BE43-84CE-CB8327B803DB}"/>
              </a:ext>
            </a:extLst>
          </p:cNvPr>
          <p:cNvSpPr>
            <a:spLocks noGrp="1"/>
          </p:cNvSpPr>
          <p:nvPr>
            <p:ph type="ctrTitle"/>
          </p:nvPr>
        </p:nvSpPr>
        <p:spPr>
          <a:xfrm>
            <a:off x="913355" y="654206"/>
            <a:ext cx="5844284" cy="2164120"/>
          </a:xfrm>
        </p:spPr>
        <p:txBody>
          <a:bodyPr/>
          <a:lstStyle/>
          <a:p>
            <a:r>
              <a:rPr lang="en-US" dirty="0"/>
              <a:t>Mental health doesn’t take a day off</a:t>
            </a:r>
          </a:p>
        </p:txBody>
      </p:sp>
    </p:spTree>
    <p:extLst>
      <p:ext uri="{BB962C8B-B14F-4D97-AF65-F5344CB8AC3E}">
        <p14:creationId xmlns:p14="http://schemas.microsoft.com/office/powerpoint/2010/main" val="56770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EEFB-1142-609B-814F-0AA93970D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2A3FA-E087-E19F-4F9D-D8BE5A115B45}"/>
              </a:ext>
            </a:extLst>
          </p:cNvPr>
          <p:cNvSpPr>
            <a:spLocks noGrp="1"/>
          </p:cNvSpPr>
          <p:nvPr>
            <p:ph type="title"/>
          </p:nvPr>
        </p:nvSpPr>
        <p:spPr>
          <a:xfrm>
            <a:off x="267296" y="211446"/>
            <a:ext cx="8318920" cy="809004"/>
          </a:xfrm>
        </p:spPr>
        <p:txBody>
          <a:bodyPr/>
          <a:lstStyle/>
          <a:p>
            <a:r>
              <a:rPr lang="en-US" dirty="0"/>
              <a:t>Suicidal thoughts</a:t>
            </a:r>
          </a:p>
        </p:txBody>
      </p:sp>
      <p:sp>
        <p:nvSpPr>
          <p:cNvPr id="5" name="Content Placeholder 4">
            <a:extLst>
              <a:ext uri="{FF2B5EF4-FFF2-40B4-BE49-F238E27FC236}">
                <a16:creationId xmlns:a16="http://schemas.microsoft.com/office/drawing/2014/main" id="{E2353ED0-48E7-B604-6585-ADCE77088FCA}"/>
              </a:ext>
            </a:extLst>
          </p:cNvPr>
          <p:cNvSpPr txBox="1">
            <a:spLocks noGrp="1"/>
          </p:cNvSpPr>
          <p:nvPr>
            <p:ph idx="1"/>
          </p:nvPr>
        </p:nvSpPr>
        <p:spPr>
          <a:xfrm>
            <a:off x="267296" y="1135736"/>
            <a:ext cx="8328064" cy="3571619"/>
          </a:xfrm>
          <a:prstGeom prst="rect">
            <a:avLst/>
          </a:prstGeom>
          <a:noFill/>
        </p:spPr>
        <p:txBody>
          <a:bodyPr wrap="square">
            <a:spAutoFit/>
          </a:bodyPr>
          <a:lstStyle/>
          <a:p>
            <a:pPr marL="7938" indent="0">
              <a:buNone/>
            </a:pPr>
            <a:r>
              <a:rPr lang="en-GB" b="1" dirty="0">
                <a:solidFill>
                  <a:schemeClr val="tx2"/>
                </a:solidFill>
                <a:latin typeface="Mind Meridian" panose="020B0503030507020204" pitchFamily="34" charset="0"/>
                <a:cs typeface="Mind Meridian" panose="020B0503030507020204" pitchFamily="34" charset="0"/>
              </a:rPr>
              <a:t>Warning – this topic might cause difficult feelings</a:t>
            </a:r>
            <a:br>
              <a:rPr lang="en-GB" b="1" dirty="0">
                <a:solidFill>
                  <a:schemeClr val="tx2"/>
                </a:solidFill>
                <a:latin typeface="Mind Meridian" panose="020B0503030507020204" pitchFamily="34" charset="0"/>
                <a:cs typeface="Mind Meridian" panose="020B0503030507020204" pitchFamily="34" charset="0"/>
              </a:rPr>
            </a:br>
            <a:endParaRPr lang="en-GB" b="1" dirty="0">
              <a:solidFill>
                <a:schemeClr val="tx2"/>
              </a:solidFill>
              <a:latin typeface="Mind Meridian" panose="020B0503030507020204" pitchFamily="34" charset="0"/>
              <a:cs typeface="Mind Meridian" panose="020B0503030507020204" pitchFamily="34" charset="0"/>
            </a:endParaRPr>
          </a:p>
          <a:p>
            <a:pPr marL="7938" indent="0">
              <a:buNone/>
            </a:pPr>
            <a:r>
              <a:rPr lang="en-GB" sz="1600" dirty="0"/>
              <a:t>Many of us think about suicide at some point in their lives, and it can happen to any of us. Letting someone know how you're feeling can be an important first step to getting help.</a:t>
            </a:r>
            <a:br>
              <a:rPr lang="en-GB" sz="1600" dirty="0"/>
            </a:br>
            <a:endParaRPr lang="en-GB" sz="1600" dirty="0"/>
          </a:p>
          <a:p>
            <a:pPr marL="7938" indent="0">
              <a:buNone/>
            </a:pPr>
            <a:r>
              <a:rPr lang="en-GB" sz="1600" dirty="0"/>
              <a:t>But it can feel hard to open up to people. You might feel:</a:t>
            </a:r>
            <a:br>
              <a:rPr lang="en-GB" sz="1600" dirty="0"/>
            </a:br>
            <a:endParaRPr lang="en-GB" sz="1600" dirty="0"/>
          </a:p>
          <a:p>
            <a:r>
              <a:rPr lang="en-GB" sz="1600" dirty="0"/>
              <a:t>Unable to tell someone</a:t>
            </a:r>
          </a:p>
          <a:p>
            <a:r>
              <a:rPr lang="en-GB" sz="1600" dirty="0"/>
              <a:t>Unsure of who to tell</a:t>
            </a:r>
          </a:p>
          <a:p>
            <a:r>
              <a:rPr lang="en-GB" sz="1600" dirty="0"/>
              <a:t>Concerned that they won't understand</a:t>
            </a:r>
          </a:p>
          <a:p>
            <a:r>
              <a:rPr lang="en-GB" sz="1600" dirty="0"/>
              <a:t>Fearful of being judged</a:t>
            </a:r>
          </a:p>
          <a:p>
            <a:r>
              <a:rPr lang="en-GB" sz="1600" dirty="0"/>
              <a:t>Worried you'll upset them</a:t>
            </a:r>
            <a:endParaRPr lang="en-GB" sz="1600" dirty="0">
              <a:solidFill>
                <a:srgbClr val="000000"/>
              </a:solidFill>
              <a:latin typeface="Mind Meridian" panose="020B0803030507020204"/>
              <a:cs typeface="Arial" panose="020B0604020202020204" pitchFamily="34" charset="0"/>
            </a:endParaRPr>
          </a:p>
        </p:txBody>
      </p:sp>
    </p:spTree>
    <p:extLst>
      <p:ext uri="{BB962C8B-B14F-4D97-AF65-F5344CB8AC3E}">
        <p14:creationId xmlns:p14="http://schemas.microsoft.com/office/powerpoint/2010/main" val="162125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D5C8-D5ED-8419-8EEE-2B8EA85B5A87}"/>
              </a:ext>
            </a:extLst>
          </p:cNvPr>
          <p:cNvSpPr>
            <a:spLocks noGrp="1"/>
          </p:cNvSpPr>
          <p:nvPr>
            <p:ph type="title"/>
          </p:nvPr>
        </p:nvSpPr>
        <p:spPr/>
        <p:txBody>
          <a:bodyPr/>
          <a:lstStyle/>
          <a:p>
            <a:r>
              <a:rPr lang="en-GB" dirty="0"/>
              <a:t>Tips on how to cope</a:t>
            </a:r>
          </a:p>
        </p:txBody>
      </p:sp>
      <p:sp>
        <p:nvSpPr>
          <p:cNvPr id="5" name="Oval 4">
            <a:extLst>
              <a:ext uri="{FF2B5EF4-FFF2-40B4-BE49-F238E27FC236}">
                <a16:creationId xmlns:a16="http://schemas.microsoft.com/office/drawing/2014/main" id="{13DAA239-14FC-D070-0D26-AAB92AB38C9B}"/>
              </a:ext>
            </a:extLst>
          </p:cNvPr>
          <p:cNvSpPr/>
          <p:nvPr/>
        </p:nvSpPr>
        <p:spPr>
          <a:xfrm>
            <a:off x="616974" y="1614262"/>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r>
              <a:rPr lang="en-GB" sz="1200" dirty="0">
                <a:solidFill>
                  <a:schemeClr val="tx2"/>
                </a:solidFill>
                <a:latin typeface="Mind Meridian" panose="020B0503030507020204" pitchFamily="34" charset="0"/>
                <a:cs typeface="Mind Meridian" panose="020B0503030507020204" pitchFamily="34" charset="0"/>
              </a:rPr>
              <a:t>Focus on </a:t>
            </a:r>
          </a:p>
          <a:p>
            <a:pPr algn="ctr"/>
            <a:r>
              <a:rPr lang="en-GB" sz="1200" dirty="0">
                <a:solidFill>
                  <a:schemeClr val="tx2"/>
                </a:solidFill>
                <a:latin typeface="Mind Meridian" panose="020B0503030507020204" pitchFamily="34" charset="0"/>
                <a:cs typeface="Mind Meridian" panose="020B0503030507020204" pitchFamily="34" charset="0"/>
              </a:rPr>
              <a:t>getting through </a:t>
            </a:r>
          </a:p>
          <a:p>
            <a:pPr algn="ctr"/>
            <a:r>
              <a:rPr lang="en-GB" sz="1200" dirty="0">
                <a:solidFill>
                  <a:schemeClr val="tx2"/>
                </a:solidFill>
                <a:latin typeface="Mind Meridian" panose="020B0503030507020204" pitchFamily="34" charset="0"/>
                <a:cs typeface="Mind Meridian" panose="020B0503030507020204" pitchFamily="34" charset="0"/>
              </a:rPr>
              <a:t>the next </a:t>
            </a:r>
          </a:p>
          <a:p>
            <a:pPr algn="ctr"/>
            <a:r>
              <a:rPr lang="en-GB" sz="1200" dirty="0">
                <a:solidFill>
                  <a:schemeClr val="tx2"/>
                </a:solidFill>
                <a:latin typeface="Mind Meridian" panose="020B0503030507020204" pitchFamily="34" charset="0"/>
                <a:cs typeface="Mind Meridian" panose="020B0503030507020204" pitchFamily="34" charset="0"/>
              </a:rPr>
              <a:t>5 minutes</a:t>
            </a:r>
          </a:p>
        </p:txBody>
      </p:sp>
      <p:sp>
        <p:nvSpPr>
          <p:cNvPr id="6" name="Oval 5">
            <a:extLst>
              <a:ext uri="{FF2B5EF4-FFF2-40B4-BE49-F238E27FC236}">
                <a16:creationId xmlns:a16="http://schemas.microsoft.com/office/drawing/2014/main" id="{8D0DB839-EAEB-4282-A55E-4CC8B9C2EC1F}"/>
              </a:ext>
            </a:extLst>
          </p:cNvPr>
          <p:cNvSpPr/>
          <p:nvPr/>
        </p:nvSpPr>
        <p:spPr>
          <a:xfrm>
            <a:off x="2029374" y="1614262"/>
            <a:ext cx="1260000" cy="12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bg1"/>
                </a:solidFill>
                <a:latin typeface="Mind Meridian" panose="020B0503030507020204" pitchFamily="34" charset="0"/>
                <a:cs typeface="Mind Meridian" panose="020B0503030507020204" pitchFamily="34" charset="0"/>
              </a:rPr>
              <a:t>Tell someone how you’re feeling</a:t>
            </a:r>
          </a:p>
        </p:txBody>
      </p:sp>
      <p:sp>
        <p:nvSpPr>
          <p:cNvPr id="7" name="Oval 6">
            <a:extLst>
              <a:ext uri="{FF2B5EF4-FFF2-40B4-BE49-F238E27FC236}">
                <a16:creationId xmlns:a16="http://schemas.microsoft.com/office/drawing/2014/main" id="{C7B91950-270A-051C-80BA-85539E1989AE}"/>
              </a:ext>
            </a:extLst>
          </p:cNvPr>
          <p:cNvSpPr/>
          <p:nvPr/>
        </p:nvSpPr>
        <p:spPr>
          <a:xfrm>
            <a:off x="3445989" y="1614262"/>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n-GB" sz="1200" dirty="0">
                <a:solidFill>
                  <a:schemeClr val="tx2"/>
                </a:solidFill>
                <a:latin typeface="Mind Meridian" panose="020B0503030507020204" pitchFamily="34" charset="0"/>
                <a:cs typeface="Mind Meridian" panose="020B0503030507020204" pitchFamily="34" charset="0"/>
              </a:rPr>
              <a:t>Calm your </a:t>
            </a:r>
          </a:p>
          <a:p>
            <a:pPr algn="ctr"/>
            <a:r>
              <a:rPr lang="en-GB" sz="1200" dirty="0">
                <a:solidFill>
                  <a:schemeClr val="tx2"/>
                </a:solidFill>
                <a:latin typeface="Mind Meridian" panose="020B0503030507020204" pitchFamily="34" charset="0"/>
                <a:cs typeface="Mind Meridian" panose="020B0503030507020204" pitchFamily="34" charset="0"/>
              </a:rPr>
              <a:t>body and mind</a:t>
            </a:r>
          </a:p>
        </p:txBody>
      </p:sp>
      <p:sp>
        <p:nvSpPr>
          <p:cNvPr id="8" name="Oval 7">
            <a:extLst>
              <a:ext uri="{FF2B5EF4-FFF2-40B4-BE49-F238E27FC236}">
                <a16:creationId xmlns:a16="http://schemas.microsoft.com/office/drawing/2014/main" id="{B577B36E-9218-F3FA-4CEE-4FA2EE8D88C0}"/>
              </a:ext>
            </a:extLst>
          </p:cNvPr>
          <p:cNvSpPr/>
          <p:nvPr/>
        </p:nvSpPr>
        <p:spPr>
          <a:xfrm>
            <a:off x="4855906" y="1614262"/>
            <a:ext cx="1260000" cy="12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bg1"/>
                </a:solidFill>
                <a:latin typeface="Mind Meridian" panose="020B0503030507020204" pitchFamily="34" charset="0"/>
                <a:cs typeface="Mind Meridian" panose="020B0503030507020204" pitchFamily="34" charset="0"/>
              </a:rPr>
              <a:t>Challenge your thoughts</a:t>
            </a:r>
          </a:p>
        </p:txBody>
      </p:sp>
      <p:sp>
        <p:nvSpPr>
          <p:cNvPr id="9" name="Oval 8">
            <a:extLst>
              <a:ext uri="{FF2B5EF4-FFF2-40B4-BE49-F238E27FC236}">
                <a16:creationId xmlns:a16="http://schemas.microsoft.com/office/drawing/2014/main" id="{AE2A51B5-8E3B-1780-5923-7E0A3852448E}"/>
              </a:ext>
            </a:extLst>
          </p:cNvPr>
          <p:cNvSpPr/>
          <p:nvPr/>
        </p:nvSpPr>
        <p:spPr>
          <a:xfrm>
            <a:off x="6274520" y="1614262"/>
            <a:ext cx="1260000" cy="12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tx2"/>
                </a:solidFill>
                <a:latin typeface="Mind Meridian" panose="020B0503030507020204" pitchFamily="34" charset="0"/>
                <a:cs typeface="Mind Meridian" panose="020B0503030507020204" pitchFamily="34" charset="0"/>
              </a:rPr>
              <a:t>Make a safety plan </a:t>
            </a:r>
          </a:p>
        </p:txBody>
      </p:sp>
      <p:sp>
        <p:nvSpPr>
          <p:cNvPr id="10" name="Oval 9">
            <a:extLst>
              <a:ext uri="{FF2B5EF4-FFF2-40B4-BE49-F238E27FC236}">
                <a16:creationId xmlns:a16="http://schemas.microsoft.com/office/drawing/2014/main" id="{AF09CA0D-0DE7-3428-F428-0312CB0CFD09}"/>
              </a:ext>
            </a:extLst>
          </p:cNvPr>
          <p:cNvSpPr/>
          <p:nvPr/>
        </p:nvSpPr>
        <p:spPr>
          <a:xfrm>
            <a:off x="616108" y="2976258"/>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tx2"/>
                </a:solidFill>
                <a:latin typeface="Mind Meridian" panose="020B0503030507020204" pitchFamily="34" charset="0"/>
                <a:cs typeface="Mind Meridian" panose="020B0503030507020204" pitchFamily="34" charset="0"/>
              </a:rPr>
              <a:t>Learn ways to manage difficult feelings</a:t>
            </a:r>
          </a:p>
        </p:txBody>
      </p:sp>
      <p:sp>
        <p:nvSpPr>
          <p:cNvPr id="11" name="Oval 10">
            <a:extLst>
              <a:ext uri="{FF2B5EF4-FFF2-40B4-BE49-F238E27FC236}">
                <a16:creationId xmlns:a16="http://schemas.microsoft.com/office/drawing/2014/main" id="{AF038B5C-90A2-F7FD-F460-3A3C8A4B39A5}"/>
              </a:ext>
            </a:extLst>
          </p:cNvPr>
          <p:cNvSpPr/>
          <p:nvPr/>
        </p:nvSpPr>
        <p:spPr>
          <a:xfrm>
            <a:off x="2029374" y="2976258"/>
            <a:ext cx="1260000" cy="12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bg1"/>
                </a:solidFill>
                <a:latin typeface="Mind Meridian" panose="020B0503030507020204" pitchFamily="34" charset="0"/>
                <a:cs typeface="Mind Meridian" panose="020B0503030507020204" pitchFamily="34" charset="0"/>
              </a:rPr>
              <a:t>Practice being kind to yourself</a:t>
            </a:r>
          </a:p>
        </p:txBody>
      </p:sp>
      <p:sp>
        <p:nvSpPr>
          <p:cNvPr id="12" name="Oval 11">
            <a:extLst>
              <a:ext uri="{FF2B5EF4-FFF2-40B4-BE49-F238E27FC236}">
                <a16:creationId xmlns:a16="http://schemas.microsoft.com/office/drawing/2014/main" id="{53570D0F-FF93-B335-F3FC-122809EB2192}"/>
              </a:ext>
            </a:extLst>
          </p:cNvPr>
          <p:cNvSpPr/>
          <p:nvPr/>
        </p:nvSpPr>
        <p:spPr>
          <a:xfrm>
            <a:off x="3442640" y="2976258"/>
            <a:ext cx="1260000" cy="12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tx2"/>
                </a:solidFill>
                <a:latin typeface="Mind Meridian" panose="020B0503030507020204" pitchFamily="34" charset="0"/>
                <a:cs typeface="Mind Meridian" panose="020B0503030507020204" pitchFamily="34" charset="0"/>
              </a:rPr>
              <a:t>Connect with other people</a:t>
            </a:r>
          </a:p>
        </p:txBody>
      </p:sp>
      <p:sp>
        <p:nvSpPr>
          <p:cNvPr id="13" name="Oval 12">
            <a:extLst>
              <a:ext uri="{FF2B5EF4-FFF2-40B4-BE49-F238E27FC236}">
                <a16:creationId xmlns:a16="http://schemas.microsoft.com/office/drawing/2014/main" id="{6E4B266A-BA97-7969-73C4-6E88E92BA6DF}"/>
              </a:ext>
            </a:extLst>
          </p:cNvPr>
          <p:cNvSpPr/>
          <p:nvPr/>
        </p:nvSpPr>
        <p:spPr>
          <a:xfrm>
            <a:off x="4855906" y="2976258"/>
            <a:ext cx="1260000" cy="12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bg1"/>
                </a:solidFill>
                <a:latin typeface="Mind Meridian" panose="020B0503030507020204" pitchFamily="34" charset="0"/>
                <a:cs typeface="Mind Meridian" panose="020B0503030507020204" pitchFamily="34" charset="0"/>
              </a:rPr>
              <a:t>Look after your physical health</a:t>
            </a:r>
          </a:p>
        </p:txBody>
      </p:sp>
      <p:sp>
        <p:nvSpPr>
          <p:cNvPr id="14" name="Oval 13">
            <a:extLst>
              <a:ext uri="{FF2B5EF4-FFF2-40B4-BE49-F238E27FC236}">
                <a16:creationId xmlns:a16="http://schemas.microsoft.com/office/drawing/2014/main" id="{2BB19CE9-6056-1BA7-B77F-7879950CD443}"/>
              </a:ext>
            </a:extLst>
          </p:cNvPr>
          <p:cNvSpPr/>
          <p:nvPr/>
        </p:nvSpPr>
        <p:spPr>
          <a:xfrm>
            <a:off x="6274520" y="2976258"/>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tx2"/>
                </a:solidFill>
                <a:latin typeface="Mind Meridian" panose="020B0503030507020204" pitchFamily="34" charset="0"/>
                <a:cs typeface="Mind Meridian" panose="020B0503030507020204" pitchFamily="34" charset="0"/>
              </a:rPr>
              <a:t>Seek support for suicidal thoughts</a:t>
            </a:r>
          </a:p>
        </p:txBody>
      </p:sp>
    </p:spTree>
    <p:extLst>
      <p:ext uri="{BB962C8B-B14F-4D97-AF65-F5344CB8AC3E}">
        <p14:creationId xmlns:p14="http://schemas.microsoft.com/office/powerpoint/2010/main" val="297887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D41F8-0F84-C5FB-AB01-DA2EF491C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7D148-0524-10C2-8000-4DA0613A4961}"/>
              </a:ext>
            </a:extLst>
          </p:cNvPr>
          <p:cNvSpPr>
            <a:spLocks noGrp="1"/>
          </p:cNvSpPr>
          <p:nvPr>
            <p:ph type="title"/>
          </p:nvPr>
        </p:nvSpPr>
        <p:spPr>
          <a:xfrm>
            <a:off x="267296" y="220683"/>
            <a:ext cx="8318920" cy="809004"/>
          </a:xfrm>
        </p:spPr>
        <p:txBody>
          <a:bodyPr/>
          <a:lstStyle/>
          <a:p>
            <a:r>
              <a:rPr lang="en-US" dirty="0"/>
              <a:t>How to get help </a:t>
            </a:r>
          </a:p>
        </p:txBody>
      </p:sp>
      <p:sp>
        <p:nvSpPr>
          <p:cNvPr id="5" name="Content Placeholder 4">
            <a:extLst>
              <a:ext uri="{FF2B5EF4-FFF2-40B4-BE49-F238E27FC236}">
                <a16:creationId xmlns:a16="http://schemas.microsoft.com/office/drawing/2014/main" id="{24ED783B-E03D-7166-B896-37D4639159E8}"/>
              </a:ext>
            </a:extLst>
          </p:cNvPr>
          <p:cNvSpPr txBox="1">
            <a:spLocks noGrp="1"/>
          </p:cNvSpPr>
          <p:nvPr>
            <p:ph idx="1"/>
          </p:nvPr>
        </p:nvSpPr>
        <p:spPr>
          <a:xfrm>
            <a:off x="258152" y="1149020"/>
            <a:ext cx="8328064" cy="4235518"/>
          </a:xfrm>
          <a:prstGeom prst="rect">
            <a:avLst/>
          </a:prstGeom>
          <a:noFill/>
        </p:spPr>
        <p:txBody>
          <a:bodyPr wrap="square">
            <a:spAutoFit/>
          </a:bodyPr>
          <a:lstStyle/>
          <a:p>
            <a:pPr marL="7938" indent="0">
              <a:buNone/>
            </a:pPr>
            <a:r>
              <a:rPr lang="en-GB" sz="1600" dirty="0"/>
              <a:t>If you feel like you might attempt suicide, or may have seriously harmed yourself, you need urgent medical help. </a:t>
            </a:r>
          </a:p>
          <a:p>
            <a:r>
              <a:rPr lang="en-GB" sz="1600" dirty="0"/>
              <a:t>Call 999 for an ambulance</a:t>
            </a:r>
          </a:p>
          <a:p>
            <a:r>
              <a:rPr lang="en-GB" sz="1600" dirty="0"/>
              <a:t>Go straight to </a:t>
            </a:r>
            <a:r>
              <a:rPr lang="en-GB" sz="1600" u="sng" dirty="0">
                <a:hlinkClick r:id="rId3" tooltip="Accident &amp; Emergency (A&amp;E)"/>
              </a:rPr>
              <a:t>A&amp;E</a:t>
            </a:r>
            <a:r>
              <a:rPr lang="en-GB" sz="1600" dirty="0"/>
              <a:t>, if you can</a:t>
            </a:r>
          </a:p>
          <a:p>
            <a:pPr marL="7938" indent="0">
              <a:buNone/>
            </a:pPr>
            <a:r>
              <a:rPr lang="en-GB" sz="1600" dirty="0"/>
              <a:t>Mental health emergencies are serious. You're not wasting anyone's time.</a:t>
            </a:r>
          </a:p>
          <a:p>
            <a:pPr marL="7938" indent="0">
              <a:buNone/>
            </a:pPr>
            <a:endParaRPr lang="en-GB" sz="1600" dirty="0"/>
          </a:p>
          <a:p>
            <a:pPr marL="7938" indent="0">
              <a:buNone/>
            </a:pPr>
            <a:r>
              <a:rPr lang="en-GB" sz="1600" dirty="0"/>
              <a:t>Whatever you're going through, there are people you can talk to any time. You can:</a:t>
            </a:r>
          </a:p>
          <a:p>
            <a:r>
              <a:rPr lang="en-GB" sz="1600" dirty="0"/>
              <a:t>call </a:t>
            </a:r>
            <a:r>
              <a:rPr lang="en-GB" sz="1600" u="sng" dirty="0">
                <a:hlinkClick r:id="rId4" tooltip="Samaritans"/>
              </a:rPr>
              <a:t>Samaritans</a:t>
            </a:r>
            <a:r>
              <a:rPr lang="en-GB" sz="1600" dirty="0"/>
              <a:t> on </a:t>
            </a:r>
            <a:r>
              <a:rPr lang="en-GB" sz="1600" u="sng" dirty="0">
                <a:hlinkClick r:id="rId5"/>
              </a:rPr>
              <a:t>116 123</a:t>
            </a:r>
            <a:r>
              <a:rPr lang="en-GB" sz="1600" dirty="0"/>
              <a:t> (UK-wide)</a:t>
            </a:r>
          </a:p>
          <a:p>
            <a:r>
              <a:rPr lang="en-GB" sz="1600" dirty="0"/>
              <a:t>text </a:t>
            </a:r>
            <a:r>
              <a:rPr lang="en-GB" sz="1600" u="sng" dirty="0">
                <a:hlinkClick r:id="rId6" tooltip="Shout"/>
              </a:rPr>
              <a:t>SHOUT</a:t>
            </a:r>
            <a:r>
              <a:rPr lang="en-GB" sz="1600" dirty="0"/>
              <a:t> to </a:t>
            </a:r>
            <a:r>
              <a:rPr lang="en-GB" sz="1600" u="sng" dirty="0">
                <a:hlinkClick r:id="rId7"/>
              </a:rPr>
              <a:t>85258</a:t>
            </a:r>
            <a:r>
              <a:rPr lang="en-GB" sz="1600" dirty="0"/>
              <a:t> (UK-wide)</a:t>
            </a:r>
          </a:p>
          <a:p>
            <a:pPr marL="7938" indent="0">
              <a:buNone/>
            </a:pPr>
            <a:endParaRPr lang="en-GB" sz="1600" dirty="0"/>
          </a:p>
          <a:p>
            <a:pPr marL="7938" indent="0">
              <a:buNone/>
            </a:pPr>
            <a:r>
              <a:rPr lang="en-GB" sz="1600" dirty="0"/>
              <a:t>These services are for anyone who's struggling.</a:t>
            </a:r>
          </a:p>
          <a:p>
            <a:pPr marL="7938" indent="0">
              <a:buNone/>
            </a:pPr>
            <a:r>
              <a:rPr lang="en-GB" sz="1600" dirty="0"/>
              <a:t>They should treat you with care and respect</a:t>
            </a:r>
          </a:p>
          <a:p>
            <a:pPr marL="7938" indent="0">
              <a:buNone/>
            </a:pPr>
            <a:r>
              <a:rPr lang="en-GB" sz="1600" dirty="0"/>
              <a:t>They're free, they're anonymous, and they're always open.</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spTree>
    <p:extLst>
      <p:ext uri="{BB962C8B-B14F-4D97-AF65-F5344CB8AC3E}">
        <p14:creationId xmlns:p14="http://schemas.microsoft.com/office/powerpoint/2010/main" val="18488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AB70-03F2-F39B-6EB4-6DAB5A47A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CBC67-7B25-BE4E-5D59-3670E70EA664}"/>
              </a:ext>
            </a:extLst>
          </p:cNvPr>
          <p:cNvSpPr>
            <a:spLocks noGrp="1"/>
          </p:cNvSpPr>
          <p:nvPr>
            <p:ph type="ctrTitle"/>
          </p:nvPr>
        </p:nvSpPr>
        <p:spPr>
          <a:xfrm>
            <a:off x="1219200" y="650742"/>
            <a:ext cx="6705600" cy="3842017"/>
          </a:xfrm>
        </p:spPr>
        <p:txBody>
          <a:bodyPr/>
          <a:lstStyle/>
          <a:p>
            <a:r>
              <a:rPr lang="en-US" dirty="0"/>
              <a:t>Posters and social posts for World Mental Health Day</a:t>
            </a:r>
          </a:p>
        </p:txBody>
      </p:sp>
    </p:spTree>
    <p:extLst>
      <p:ext uri="{BB962C8B-B14F-4D97-AF65-F5344CB8AC3E}">
        <p14:creationId xmlns:p14="http://schemas.microsoft.com/office/powerpoint/2010/main" val="326488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033E-44BB-660E-3EF2-99D41B7B0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417D5-1648-076B-5643-559833974E7B}"/>
              </a:ext>
            </a:extLst>
          </p:cNvPr>
          <p:cNvSpPr>
            <a:spLocks noGrp="1"/>
          </p:cNvSpPr>
          <p:nvPr>
            <p:ph type="title"/>
          </p:nvPr>
        </p:nvSpPr>
        <p:spPr>
          <a:xfrm>
            <a:off x="325858" y="296790"/>
            <a:ext cx="4763378" cy="809004"/>
          </a:xfrm>
        </p:spPr>
        <p:txBody>
          <a:bodyPr/>
          <a:lstStyle/>
          <a:p>
            <a:r>
              <a:rPr lang="en-US" sz="3200" dirty="0"/>
              <a:t>Share the campaign</a:t>
            </a:r>
          </a:p>
        </p:txBody>
      </p:sp>
      <p:sp>
        <p:nvSpPr>
          <p:cNvPr id="3" name="TextBox 2">
            <a:extLst>
              <a:ext uri="{FF2B5EF4-FFF2-40B4-BE49-F238E27FC236}">
                <a16:creationId xmlns:a16="http://schemas.microsoft.com/office/drawing/2014/main" id="{F671C49E-6088-29FF-EFF0-2A5671FC2199}"/>
              </a:ext>
            </a:extLst>
          </p:cNvPr>
          <p:cNvSpPr txBox="1"/>
          <p:nvPr/>
        </p:nvSpPr>
        <p:spPr>
          <a:xfrm>
            <a:off x="325858" y="1399351"/>
            <a:ext cx="4246142" cy="2031325"/>
          </a:xfrm>
          <a:prstGeom prst="rect">
            <a:avLst/>
          </a:prstGeom>
          <a:noFill/>
        </p:spPr>
        <p:txBody>
          <a:bodyPr wrap="square" rtlCol="0">
            <a:spAutoFit/>
          </a:bodyPr>
          <a:lstStyle/>
          <a:p>
            <a:r>
              <a:rPr lang="en-GB" dirty="0">
                <a:latin typeface="Mind Meridian" panose="020B0503030507020204" pitchFamily="34" charset="0"/>
                <a:cs typeface="Mind Meridian" panose="020B0503030507020204" pitchFamily="34" charset="0"/>
              </a:rPr>
              <a:t>Download posters and social posts to promote World Mental Health Day at your college. </a:t>
            </a:r>
          </a:p>
          <a:p>
            <a:endParaRPr lang="en-GB" dirty="0">
              <a:latin typeface="Mind Meridian" panose="020B0503030507020204" pitchFamily="34" charset="0"/>
              <a:cs typeface="Mind Meridian" panose="020B0503030507020204" pitchFamily="34" charset="0"/>
            </a:endParaRPr>
          </a:p>
          <a:p>
            <a:r>
              <a:rPr lang="en-GB" dirty="0">
                <a:latin typeface="Mind Meridian" panose="020B0503030507020204" pitchFamily="34" charset="0"/>
                <a:cs typeface="Mind Meridian" panose="020B0503030507020204" pitchFamily="34" charset="0"/>
                <a:hlinkClick r:id="rId3"/>
              </a:rPr>
              <a:t>https://www.mind.org.uk/get-involved/world-mental-health-day/#assets</a:t>
            </a:r>
            <a:r>
              <a:rPr lang="en-GB" dirty="0">
                <a:latin typeface="Mind Meridian" panose="020B0503030507020204" pitchFamily="34" charset="0"/>
                <a:cs typeface="Mind Meridian" panose="020B0503030507020204" pitchFamily="34" charset="0"/>
              </a:rPr>
              <a:t> </a:t>
            </a:r>
          </a:p>
        </p:txBody>
      </p:sp>
      <p:pic>
        <p:nvPicPr>
          <p:cNvPr id="5" name="Picture 4">
            <a:extLst>
              <a:ext uri="{FF2B5EF4-FFF2-40B4-BE49-F238E27FC236}">
                <a16:creationId xmlns:a16="http://schemas.microsoft.com/office/drawing/2014/main" id="{EB8E3656-79B1-FDD2-57B7-7DA82E016BEC}"/>
              </a:ext>
            </a:extLst>
          </p:cNvPr>
          <p:cNvPicPr>
            <a:picLocks noChangeAspect="1"/>
          </p:cNvPicPr>
          <p:nvPr/>
        </p:nvPicPr>
        <p:blipFill>
          <a:blip r:embed="rId4"/>
          <a:srcRect/>
          <a:stretch>
            <a:fillRect/>
          </a:stretch>
        </p:blipFill>
        <p:spPr>
          <a:xfrm>
            <a:off x="5010053" y="0"/>
            <a:ext cx="4133947" cy="5143500"/>
          </a:xfrm>
          <a:prstGeom prst="rect">
            <a:avLst/>
          </a:prstGeom>
        </p:spPr>
      </p:pic>
    </p:spTree>
    <p:extLst>
      <p:ext uri="{BB962C8B-B14F-4D97-AF65-F5344CB8AC3E}">
        <p14:creationId xmlns:p14="http://schemas.microsoft.com/office/powerpoint/2010/main" val="126362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0CB2B-82D2-680E-42CF-BD04AE262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7B352-148C-70BF-F790-D8B2FD380EAB}"/>
              </a:ext>
            </a:extLst>
          </p:cNvPr>
          <p:cNvSpPr>
            <a:spLocks noGrp="1"/>
          </p:cNvSpPr>
          <p:nvPr>
            <p:ph type="ctrTitle"/>
          </p:nvPr>
        </p:nvSpPr>
        <p:spPr>
          <a:xfrm>
            <a:off x="737864" y="654206"/>
            <a:ext cx="5844284" cy="2164120"/>
          </a:xfrm>
        </p:spPr>
        <p:txBody>
          <a:bodyPr/>
          <a:lstStyle/>
          <a:p>
            <a:pPr algn="ctr"/>
            <a:r>
              <a:rPr lang="en-US" dirty="0"/>
              <a:t>No mind left behind</a:t>
            </a:r>
            <a:br>
              <a:rPr lang="en-US" dirty="0"/>
            </a:br>
            <a:r>
              <a:rPr lang="en-US" sz="2600" dirty="0"/>
              <a:t>mind.org.uk</a:t>
            </a:r>
          </a:p>
        </p:txBody>
      </p:sp>
    </p:spTree>
    <p:extLst>
      <p:ext uri="{BB962C8B-B14F-4D97-AF65-F5344CB8AC3E}">
        <p14:creationId xmlns:p14="http://schemas.microsoft.com/office/powerpoint/2010/main" val="380458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857-9EC1-EB4E-8D3C-D84D4A3E9078}"/>
              </a:ext>
            </a:extLst>
          </p:cNvPr>
          <p:cNvSpPr>
            <a:spLocks noGrp="1"/>
          </p:cNvSpPr>
          <p:nvPr>
            <p:ph type="title"/>
          </p:nvPr>
        </p:nvSpPr>
        <p:spPr>
          <a:xfrm>
            <a:off x="277162" y="337437"/>
            <a:ext cx="6427044" cy="1149182"/>
          </a:xfrm>
        </p:spPr>
        <p:txBody>
          <a:bodyPr/>
          <a:lstStyle/>
          <a:p>
            <a:r>
              <a:rPr lang="en-US" dirty="0"/>
              <a:t>World Mental Health Day 10 October 2025</a:t>
            </a:r>
          </a:p>
        </p:txBody>
      </p:sp>
      <p:sp>
        <p:nvSpPr>
          <p:cNvPr id="3" name="Content Placeholder 2">
            <a:extLst>
              <a:ext uri="{FF2B5EF4-FFF2-40B4-BE49-F238E27FC236}">
                <a16:creationId xmlns:a16="http://schemas.microsoft.com/office/drawing/2014/main" id="{0C1700C3-F4DF-154B-AC3A-CD81E8D064BD}"/>
              </a:ext>
            </a:extLst>
          </p:cNvPr>
          <p:cNvSpPr>
            <a:spLocks noGrp="1"/>
          </p:cNvSpPr>
          <p:nvPr>
            <p:ph idx="1"/>
          </p:nvPr>
        </p:nvSpPr>
        <p:spPr>
          <a:xfrm>
            <a:off x="315587" y="1681566"/>
            <a:ext cx="5858387" cy="3365921"/>
          </a:xfrm>
        </p:spPr>
        <p:txBody>
          <a:bodyPr>
            <a:normAutofit/>
          </a:body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Mind Meridian" panose="020B0803030507020204" pitchFamily="34" charset="77"/>
                <a:ea typeface="+mn-ea"/>
              </a:rPr>
              <a:t>This pack has been developed especially for colleges, in conjunction with Waltham Forest College. We are grateful for all their help and insights. </a:t>
            </a:r>
            <a:br>
              <a:rPr kumimoji="0" lang="en-US" sz="1600" b="0" i="0" u="none" strike="noStrike" kern="1200" cap="none" spc="0" normalizeH="0" baseline="0" noProof="0" dirty="0">
                <a:ln>
                  <a:noFill/>
                </a:ln>
                <a:solidFill>
                  <a:srgbClr val="000000"/>
                </a:solidFill>
                <a:effectLst/>
                <a:uLnTx/>
                <a:uFillTx/>
                <a:latin typeface="Mind Meridian" panose="020B0803030507020204" pitchFamily="34" charset="77"/>
                <a:ea typeface="+mn-ea"/>
              </a:rPr>
            </a:br>
            <a:endParaRPr kumimoji="0" lang="en-US" sz="16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marL="0" lvl="0" indent="0" defTabSz="685800">
              <a:buClr>
                <a:srgbClr val="1300C1"/>
              </a:buClr>
              <a:buNone/>
              <a:tabLst/>
              <a:defRPr/>
            </a:pPr>
            <a:r>
              <a:rPr lang="en-GB" dirty="0"/>
              <a:t>Mental health affects us all differently, and it’s an important part of our lives every day, not just one day of the year. </a:t>
            </a:r>
            <a:br>
              <a:rPr lang="en-GB" dirty="0"/>
            </a:br>
            <a:endParaRPr lang="en-GB" dirty="0"/>
          </a:p>
          <a:p>
            <a:pPr marL="0" lvl="0" indent="0" defTabSz="685800">
              <a:buClr>
                <a:srgbClr val="1300C1"/>
              </a:buClr>
              <a:buNone/>
              <a:tabLst/>
              <a:defRPr/>
            </a:pPr>
            <a:r>
              <a:rPr lang="en-GB" dirty="0"/>
              <a:t>Everyone deserves the right support when they need it, and no one should have to face a mental health problem alone.  We hope the topics in this pack will be useful to you and your learners. </a:t>
            </a:r>
            <a:endParaRPr lang="en-US" dirty="0">
              <a:solidFill>
                <a:srgbClr val="000000"/>
              </a:solidFill>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p:txBody>
      </p:sp>
      <p:pic>
        <p:nvPicPr>
          <p:cNvPr id="5" name="Content Placeholder 21">
            <a:extLst>
              <a:ext uri="{FF2B5EF4-FFF2-40B4-BE49-F238E27FC236}">
                <a16:creationId xmlns:a16="http://schemas.microsoft.com/office/drawing/2014/main" id="{3A64D061-2DEE-8047-8CB7-2C7EA22693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pic>
        <p:nvPicPr>
          <p:cNvPr id="6" name="Picture Placeholder 6" descr="A person with braids holding a cup&#10;&#10;AI-generated content may be incorrect.">
            <a:extLst>
              <a:ext uri="{FF2B5EF4-FFF2-40B4-BE49-F238E27FC236}">
                <a16:creationId xmlns:a16="http://schemas.microsoft.com/office/drawing/2014/main" id="{530541D6-2BC6-0004-4A9E-C7783A4A864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7222" r="17222"/>
          <a:stretch>
            <a:fillRect/>
          </a:stretch>
        </p:blipFill>
        <p:spPr>
          <a:xfrm>
            <a:off x="6896100" y="0"/>
            <a:ext cx="2247900" cy="5143500"/>
          </a:xfrm>
        </p:spPr>
      </p:pic>
      <p:sp>
        <p:nvSpPr>
          <p:cNvPr id="8" name="Content Placeholder 2">
            <a:extLst>
              <a:ext uri="{FF2B5EF4-FFF2-40B4-BE49-F238E27FC236}">
                <a16:creationId xmlns:a16="http://schemas.microsoft.com/office/drawing/2014/main" id="{823317A1-B9B2-E62E-48A9-9E9EF1BA7733}"/>
              </a:ext>
            </a:extLst>
          </p:cNvPr>
          <p:cNvSpPr txBox="1">
            <a:spLocks/>
          </p:cNvSpPr>
          <p:nvPr/>
        </p:nvSpPr>
        <p:spPr>
          <a:xfrm>
            <a:off x="277162" y="2476501"/>
            <a:ext cx="6100778" cy="180944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endParaRPr lang="en-US" sz="2400" dirty="0">
              <a:solidFill>
                <a:srgbClr val="000000"/>
              </a:solidFill>
            </a:endParaRPr>
          </a:p>
          <a:p>
            <a:pPr marL="7938"/>
            <a:endParaRPr lang="en-US" dirty="0"/>
          </a:p>
        </p:txBody>
      </p:sp>
    </p:spTree>
    <p:extLst>
      <p:ext uri="{BB962C8B-B14F-4D97-AF65-F5344CB8AC3E}">
        <p14:creationId xmlns:p14="http://schemas.microsoft.com/office/powerpoint/2010/main" val="286838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descr="Two men in blue shirts&#10;&#10;AI-generated content may be incorrect.">
            <a:extLst>
              <a:ext uri="{FF2B5EF4-FFF2-40B4-BE49-F238E27FC236}">
                <a16:creationId xmlns:a16="http://schemas.microsoft.com/office/drawing/2014/main" id="{7AFF4FE0-01E6-B02E-6369-F855FADF0C54}"/>
              </a:ext>
            </a:extLst>
          </p:cNvPr>
          <p:cNvPicPr>
            <a:picLocks noChangeAspect="1"/>
          </p:cNvPicPr>
          <p:nvPr/>
        </p:nvPicPr>
        <p:blipFill>
          <a:blip r:embed="rId2" cstate="screen">
            <a:extLst>
              <a:ext uri="{28A0092B-C50C-407E-A947-70E740481C1C}">
                <a14:useLocalDpi xmlns:a14="http://schemas.microsoft.com/office/drawing/2010/main"/>
              </a:ext>
            </a:extLst>
          </a:blip>
          <a:srcRect l="42630" t="4971" r="3928" b="-83"/>
          <a:stretch>
            <a:fillRect/>
          </a:stretch>
        </p:blipFill>
        <p:spPr>
          <a:xfrm>
            <a:off x="4674149" y="0"/>
            <a:ext cx="4469851" cy="5143500"/>
          </a:xfrm>
          <a:prstGeom prst="rect">
            <a:avLst/>
          </a:prstGeom>
        </p:spPr>
      </p:pic>
      <p:sp>
        <p:nvSpPr>
          <p:cNvPr id="9" name="Title 1">
            <a:extLst>
              <a:ext uri="{FF2B5EF4-FFF2-40B4-BE49-F238E27FC236}">
                <a16:creationId xmlns:a16="http://schemas.microsoft.com/office/drawing/2014/main" id="{4CC879BC-D243-61DC-8253-1A4BB33E0E28}"/>
              </a:ext>
            </a:extLst>
          </p:cNvPr>
          <p:cNvSpPr txBox="1">
            <a:spLocks/>
          </p:cNvSpPr>
          <p:nvPr/>
        </p:nvSpPr>
        <p:spPr>
          <a:xfrm>
            <a:off x="-681333" y="0"/>
            <a:ext cx="5857875" cy="1149350"/>
          </a:xfrm>
          <a:prstGeom prst="rect">
            <a:avLst/>
          </a:prstGeom>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3800" b="1" i="0" kern="1200" spc="-100" baseline="0">
                <a:solidFill>
                  <a:schemeClr val="tx2"/>
                </a:solidFill>
                <a:latin typeface="Mind Meridian" panose="020B0803030507020204" pitchFamily="34" charset="77"/>
                <a:ea typeface="+mj-ea"/>
                <a:cs typeface="Mind Meridian" panose="020B0803030507020204" pitchFamily="34" charset="77"/>
              </a:defRPr>
            </a:lvl1pPr>
          </a:lstStyle>
          <a:p>
            <a:r>
              <a:rPr lang="en-US"/>
              <a:t>Contents </a:t>
            </a:r>
            <a:endParaRPr lang="en-US" dirty="0"/>
          </a:p>
        </p:txBody>
      </p:sp>
      <p:sp>
        <p:nvSpPr>
          <p:cNvPr id="3" name="TextBox 2">
            <a:extLst>
              <a:ext uri="{FF2B5EF4-FFF2-40B4-BE49-F238E27FC236}">
                <a16:creationId xmlns:a16="http://schemas.microsoft.com/office/drawing/2014/main" id="{760E85C5-8438-66F5-1CBD-CC8913275167}"/>
              </a:ext>
            </a:extLst>
          </p:cNvPr>
          <p:cNvSpPr txBox="1"/>
          <p:nvPr/>
        </p:nvSpPr>
        <p:spPr>
          <a:xfrm>
            <a:off x="329184" y="1149350"/>
            <a:ext cx="4169664"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Where to get help (slides 5-7)</a:t>
            </a:r>
          </a:p>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How to support a friend with their mental health (slides 9-10)</a:t>
            </a:r>
          </a:p>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Exam stress (slide 12)</a:t>
            </a:r>
          </a:p>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Looking after your mental health online (slide 14)</a:t>
            </a:r>
          </a:p>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Cyberbullying (slide 15)</a:t>
            </a:r>
          </a:p>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Self harm and how to cope (slides 17-18)</a:t>
            </a:r>
          </a:p>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Suicidal thoughts (slides 20-22)</a:t>
            </a:r>
          </a:p>
          <a:p>
            <a:pPr marL="285750" indent="-285750">
              <a:buFont typeface="Arial" panose="020B0604020202020204" pitchFamily="34" charset="0"/>
              <a:buChar char="•"/>
            </a:pPr>
            <a:r>
              <a:rPr lang="en-GB" dirty="0">
                <a:latin typeface="Mind Meridian" panose="020B0503030507020204" pitchFamily="34" charset="0"/>
                <a:cs typeface="Mind Meridian" panose="020B0503030507020204" pitchFamily="34" charset="0"/>
              </a:rPr>
              <a:t>Posters and social posts for World Mental Health Day (slide 24)</a:t>
            </a:r>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6752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45A9-6531-2548-1D90-073879BC1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AE946-C6D7-0110-393D-68A342E6C3AE}"/>
              </a:ext>
            </a:extLst>
          </p:cNvPr>
          <p:cNvSpPr>
            <a:spLocks noGrp="1"/>
          </p:cNvSpPr>
          <p:nvPr>
            <p:ph type="title"/>
          </p:nvPr>
        </p:nvSpPr>
        <p:spPr>
          <a:xfrm>
            <a:off x="331304" y="121299"/>
            <a:ext cx="6110080" cy="809004"/>
          </a:xfrm>
        </p:spPr>
        <p:txBody>
          <a:bodyPr/>
          <a:lstStyle/>
          <a:p>
            <a:r>
              <a:rPr lang="en-US" dirty="0"/>
              <a:t>Where to get help 24/7</a:t>
            </a:r>
          </a:p>
        </p:txBody>
      </p:sp>
      <p:sp>
        <p:nvSpPr>
          <p:cNvPr id="5" name="Content Placeholder 4">
            <a:extLst>
              <a:ext uri="{FF2B5EF4-FFF2-40B4-BE49-F238E27FC236}">
                <a16:creationId xmlns:a16="http://schemas.microsoft.com/office/drawing/2014/main" id="{B5340C54-D799-D8DB-8FDF-84FDF075BCDD}"/>
              </a:ext>
            </a:extLst>
          </p:cNvPr>
          <p:cNvSpPr txBox="1">
            <a:spLocks noGrp="1"/>
          </p:cNvSpPr>
          <p:nvPr>
            <p:ph idx="1"/>
          </p:nvPr>
        </p:nvSpPr>
        <p:spPr>
          <a:xfrm>
            <a:off x="331304" y="1204606"/>
            <a:ext cx="7907440" cy="3290644"/>
          </a:xfrm>
          <a:prstGeom prst="rect">
            <a:avLst/>
          </a:prstGeom>
          <a:noFill/>
        </p:spPr>
        <p:txBody>
          <a:bodyPr wrap="square">
            <a:spAutoFit/>
          </a:bodyPr>
          <a:lstStyle/>
          <a:p>
            <a:pPr marL="7938" indent="0">
              <a:buNone/>
            </a:pPr>
            <a:r>
              <a:rPr lang="en-GB" dirty="0"/>
              <a:t>Some helplines are open 24/7 if you want to talk about…</a:t>
            </a:r>
            <a:br>
              <a:rPr lang="en-GB" dirty="0"/>
            </a:br>
            <a:endParaRPr lang="en-GB" dirty="0"/>
          </a:p>
          <a:p>
            <a:r>
              <a:rPr lang="en-GB" dirty="0"/>
              <a:t>Anything at all – call Samaritans on </a:t>
            </a:r>
            <a:r>
              <a:rPr lang="en-GB" u="sng" dirty="0">
                <a:hlinkClick r:id="rId3" tooltip="116 123"/>
              </a:rPr>
              <a:t>116 123</a:t>
            </a:r>
            <a:endParaRPr lang="en-GB" dirty="0"/>
          </a:p>
          <a:p>
            <a:r>
              <a:rPr lang="en-GB" dirty="0"/>
              <a:t>Abuse - call Childline on </a:t>
            </a:r>
            <a:r>
              <a:rPr lang="en-GB" u="sng" dirty="0">
                <a:hlinkClick r:id="rId4" tooltip="0800 1111"/>
              </a:rPr>
              <a:t>0800 1111</a:t>
            </a:r>
            <a:endParaRPr lang="en-GB" dirty="0"/>
          </a:p>
          <a:p>
            <a:r>
              <a:rPr lang="en-GB" dirty="0"/>
              <a:t>Crime and traumatic events – call Victim Support on </a:t>
            </a:r>
            <a:r>
              <a:rPr lang="en-GB" u="sng" dirty="0">
                <a:hlinkClick r:id="rId5" tooltip="0808 168 9111"/>
              </a:rPr>
              <a:t>0808 168 9111</a:t>
            </a:r>
            <a:endParaRPr lang="en-GB" dirty="0"/>
          </a:p>
          <a:p>
            <a:r>
              <a:rPr lang="en-GB" dirty="0"/>
              <a:t>Crisis support – text SHOUT to </a:t>
            </a:r>
            <a:r>
              <a:rPr lang="en-GB" u="sng" dirty="0">
                <a:hlinkClick r:id="rId6" tooltip="85258"/>
              </a:rPr>
              <a:t>85258</a:t>
            </a:r>
            <a:endParaRPr lang="en-GB" dirty="0"/>
          </a:p>
          <a:p>
            <a:r>
              <a:rPr lang="en-GB" dirty="0"/>
              <a:t>Domestic abuse (Wales only) – call Live Fear Free on </a:t>
            </a:r>
            <a:r>
              <a:rPr lang="en-GB" u="sng" dirty="0">
                <a:hlinkClick r:id="rId7" tooltip="0808 80 10 800"/>
              </a:rPr>
              <a:t>0808 80 10 800</a:t>
            </a:r>
            <a:endParaRPr lang="en-GB" dirty="0"/>
          </a:p>
          <a:p>
            <a:r>
              <a:rPr lang="en-GB" dirty="0"/>
              <a:t>Drugs and alcohol – call FRANK on </a:t>
            </a:r>
            <a:r>
              <a:rPr lang="en-GB" u="sng" dirty="0">
                <a:hlinkClick r:id="rId8" tooltip="0300 123 6600"/>
              </a:rPr>
              <a:t>0300 123 6600</a:t>
            </a:r>
            <a:endParaRPr lang="en-GB" dirty="0"/>
          </a:p>
          <a:p>
            <a:r>
              <a:rPr lang="en-GB" dirty="0"/>
              <a:t>Suicidal thoughts – call HOPELINE247 on </a:t>
            </a:r>
            <a:r>
              <a:rPr lang="en-GB" u="sng" dirty="0">
                <a:hlinkClick r:id="rId9" tooltip="0800 068 4141"/>
              </a:rPr>
              <a:t>0800 068 4141</a:t>
            </a:r>
            <a:endParaRPr lang="en-GB" dirty="0"/>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spTree>
    <p:extLst>
      <p:ext uri="{BB962C8B-B14F-4D97-AF65-F5344CB8AC3E}">
        <p14:creationId xmlns:p14="http://schemas.microsoft.com/office/powerpoint/2010/main" val="295232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B6A6-38AA-54FB-98E0-8A64946B1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C9D11-B29F-F0EB-AC1C-06580A72404C}"/>
              </a:ext>
            </a:extLst>
          </p:cNvPr>
          <p:cNvSpPr>
            <a:spLocks noGrp="1"/>
          </p:cNvSpPr>
          <p:nvPr>
            <p:ph type="title"/>
          </p:nvPr>
        </p:nvSpPr>
        <p:spPr>
          <a:xfrm>
            <a:off x="331304" y="121299"/>
            <a:ext cx="8328064" cy="809004"/>
          </a:xfrm>
        </p:spPr>
        <p:txBody>
          <a:bodyPr/>
          <a:lstStyle/>
          <a:p>
            <a:r>
              <a:rPr lang="en-US" dirty="0"/>
              <a:t>Support for specific communities</a:t>
            </a:r>
          </a:p>
        </p:txBody>
      </p:sp>
      <p:sp>
        <p:nvSpPr>
          <p:cNvPr id="5" name="Content Placeholder 4">
            <a:extLst>
              <a:ext uri="{FF2B5EF4-FFF2-40B4-BE49-F238E27FC236}">
                <a16:creationId xmlns:a16="http://schemas.microsoft.com/office/drawing/2014/main" id="{A4F1B523-F7F8-8D8F-A2DC-0A580F7C9CC6}"/>
              </a:ext>
            </a:extLst>
          </p:cNvPr>
          <p:cNvSpPr txBox="1">
            <a:spLocks noGrp="1"/>
          </p:cNvSpPr>
          <p:nvPr>
            <p:ph idx="1"/>
          </p:nvPr>
        </p:nvSpPr>
        <p:spPr>
          <a:xfrm>
            <a:off x="175856" y="1049175"/>
            <a:ext cx="8017168" cy="3651641"/>
          </a:xfrm>
          <a:prstGeom prst="rect">
            <a:avLst/>
          </a:prstGeom>
          <a:noFill/>
        </p:spPr>
        <p:txBody>
          <a:bodyPr wrap="square">
            <a:spAutoFit/>
          </a:bodyPr>
          <a:lstStyle/>
          <a:p>
            <a:r>
              <a:rPr lang="en-GB" sz="1600" dirty="0"/>
              <a:t>Bayo </a:t>
            </a:r>
            <a:r>
              <a:rPr lang="en-GB" sz="1600" u="sng" dirty="0">
                <a:hlinkClick r:id="rId3" tooltip="Bayo website"/>
              </a:rPr>
              <a:t>bayo.uk</a:t>
            </a:r>
            <a:br>
              <a:rPr lang="en-GB" sz="1600" dirty="0"/>
            </a:br>
            <a:r>
              <a:rPr lang="en-GB" sz="1600" dirty="0"/>
              <a:t>An online search tool to find mental health and wellbeing support or services, run by and for the Black community.</a:t>
            </a:r>
            <a:br>
              <a:rPr lang="en-GB" sz="1600" dirty="0"/>
            </a:br>
            <a:endParaRPr lang="en-GB" sz="1600" dirty="0"/>
          </a:p>
          <a:p>
            <a:r>
              <a:rPr lang="en-GB" sz="1600" dirty="0"/>
              <a:t>Being Gay is OK </a:t>
            </a:r>
            <a:r>
              <a:rPr lang="en-GB" sz="1600" u="sng" dirty="0">
                <a:hlinkClick r:id="rId4" tooltip="Being Gay is OK website"/>
              </a:rPr>
              <a:t>bgiok.org.uk</a:t>
            </a:r>
            <a:br>
              <a:rPr lang="en-GB" sz="1600" dirty="0"/>
            </a:br>
            <a:r>
              <a:rPr lang="en-GB" sz="1600" dirty="0"/>
              <a:t>Provides advice and information for LGBTQ+ people under 25 years old.</a:t>
            </a:r>
            <a:br>
              <a:rPr lang="en-GB" sz="1600" dirty="0"/>
            </a:br>
            <a:endParaRPr lang="en-GB" sz="1600" dirty="0"/>
          </a:p>
          <a:p>
            <a:r>
              <a:rPr lang="en-GB" sz="1600" dirty="0"/>
              <a:t>Mermaids </a:t>
            </a:r>
            <a:r>
              <a:rPr lang="en-GB" sz="1600" u="sng" dirty="0">
                <a:hlinkClick r:id="rId5" tooltip="0808 801 0400"/>
              </a:rPr>
              <a:t>0808 801 0400</a:t>
            </a:r>
            <a:br>
              <a:rPr lang="en-GB" sz="1600" dirty="0"/>
            </a:br>
            <a:r>
              <a:rPr lang="en-GB" sz="1600" u="sng" dirty="0">
                <a:hlinkClick r:id="rId6" tooltip="Mermaids UK website"/>
              </a:rPr>
              <a:t>mermaidsuk.org.uk</a:t>
            </a:r>
            <a:br>
              <a:rPr lang="en-GB" sz="1600" dirty="0"/>
            </a:br>
            <a:r>
              <a:rPr lang="en-GB" sz="1600" dirty="0"/>
              <a:t>Support for transgender, nonbinary and gender-diverse people up to 18 years old. Runs events, local groups, a youth forum and a webchat.</a:t>
            </a:r>
            <a:br>
              <a:rPr lang="en-GB" sz="1600" dirty="0"/>
            </a:br>
            <a:endParaRPr lang="en-GB" sz="1600" dirty="0"/>
          </a:p>
          <a:p>
            <a:r>
              <a:rPr lang="en-GB" sz="1600" dirty="0"/>
              <a:t>Muslim Youth Helpline </a:t>
            </a:r>
            <a:r>
              <a:rPr lang="en-GB" sz="1600" u="sng" dirty="0">
                <a:hlinkClick r:id="rId7" tooltip="0808 808 2008"/>
              </a:rPr>
              <a:t>0808 808 2008</a:t>
            </a:r>
            <a:r>
              <a:rPr lang="en-GB" sz="1600" u="sng" dirty="0"/>
              <a:t> / </a:t>
            </a:r>
            <a:r>
              <a:rPr lang="en-GB" sz="1600" u="sng" dirty="0">
                <a:hlinkClick r:id="rId8" tooltip="Muslim Youth Helpline website"/>
              </a:rPr>
              <a:t>myh.org.uk</a:t>
            </a:r>
            <a:br>
              <a:rPr lang="en-GB" sz="1600" dirty="0"/>
            </a:br>
            <a:r>
              <a:rPr lang="en-GB" sz="1600" dirty="0"/>
              <a:t>Provides faith and culturally sensitive support to young Muslims by phone, webchat and email.</a:t>
            </a:r>
          </a:p>
        </p:txBody>
      </p:sp>
    </p:spTree>
    <p:extLst>
      <p:ext uri="{BB962C8B-B14F-4D97-AF65-F5344CB8AC3E}">
        <p14:creationId xmlns:p14="http://schemas.microsoft.com/office/powerpoint/2010/main" val="39532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24A1-463A-A7C8-8B15-13855A53E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D9C4C-68DE-2CFB-063D-280705D442DE}"/>
              </a:ext>
            </a:extLst>
          </p:cNvPr>
          <p:cNvSpPr>
            <a:spLocks noGrp="1"/>
          </p:cNvSpPr>
          <p:nvPr>
            <p:ph type="title"/>
          </p:nvPr>
        </p:nvSpPr>
        <p:spPr>
          <a:xfrm>
            <a:off x="331304" y="121299"/>
            <a:ext cx="8328064" cy="809004"/>
          </a:xfrm>
        </p:spPr>
        <p:txBody>
          <a:bodyPr/>
          <a:lstStyle/>
          <a:p>
            <a:r>
              <a:rPr lang="en-US" dirty="0"/>
              <a:t>Support for specific issues</a:t>
            </a:r>
          </a:p>
        </p:txBody>
      </p:sp>
      <p:sp>
        <p:nvSpPr>
          <p:cNvPr id="5" name="Content Placeholder 4">
            <a:extLst>
              <a:ext uri="{FF2B5EF4-FFF2-40B4-BE49-F238E27FC236}">
                <a16:creationId xmlns:a16="http://schemas.microsoft.com/office/drawing/2014/main" id="{77C7F043-B564-07B0-383B-23DCDFD8835D}"/>
              </a:ext>
            </a:extLst>
          </p:cNvPr>
          <p:cNvSpPr txBox="1">
            <a:spLocks noGrp="1"/>
          </p:cNvSpPr>
          <p:nvPr>
            <p:ph idx="1"/>
          </p:nvPr>
        </p:nvSpPr>
        <p:spPr>
          <a:xfrm>
            <a:off x="331304" y="1074222"/>
            <a:ext cx="6004841" cy="3670107"/>
          </a:xfrm>
          <a:prstGeom prst="rect">
            <a:avLst/>
          </a:prstGeom>
          <a:noFill/>
        </p:spPr>
        <p:txBody>
          <a:bodyPr wrap="square">
            <a:spAutoFit/>
          </a:bodyPr>
          <a:lstStyle/>
          <a:p>
            <a:pPr marL="7938" indent="0">
              <a:buNone/>
            </a:pPr>
            <a:r>
              <a:rPr lang="en-GB" sz="1600" b="1" dirty="0"/>
              <a:t>Free and impartial money advice</a:t>
            </a:r>
            <a:endParaRPr lang="en-GB" sz="1600" dirty="0"/>
          </a:p>
          <a:p>
            <a:pPr marL="7938" indent="0">
              <a:buNone/>
            </a:pPr>
            <a:r>
              <a:rPr lang="en-GB" sz="1600" dirty="0"/>
              <a:t>Money Advice Service</a:t>
            </a:r>
          </a:p>
          <a:p>
            <a:pPr marL="7938" indent="0">
              <a:buNone/>
            </a:pPr>
            <a:r>
              <a:rPr lang="en-GB" sz="1600" dirty="0"/>
              <a:t>T 0800 138 7777</a:t>
            </a:r>
          </a:p>
          <a:p>
            <a:pPr marL="7938" indent="0">
              <a:buNone/>
            </a:pPr>
            <a:r>
              <a:rPr lang="en-GB" sz="1600" dirty="0">
                <a:hlinkClick r:id="rId3"/>
              </a:rPr>
              <a:t>www.moneyadviceservice.org.uk</a:t>
            </a:r>
            <a:endParaRPr lang="en-GB" sz="1600" dirty="0"/>
          </a:p>
          <a:p>
            <a:pPr marL="7938" indent="0">
              <a:buNone/>
            </a:pPr>
            <a:endParaRPr lang="en-GB" sz="1600" dirty="0"/>
          </a:p>
          <a:p>
            <a:pPr marL="7938" indent="0">
              <a:buNone/>
            </a:pPr>
            <a:r>
              <a:rPr lang="en-GB" sz="1600" dirty="0"/>
              <a:t>If you are over 18…</a:t>
            </a:r>
            <a:br>
              <a:rPr lang="en-GB" sz="1600" dirty="0"/>
            </a:br>
            <a:endParaRPr lang="en-GB" sz="1600" dirty="0"/>
          </a:p>
          <a:p>
            <a:pPr marL="7938" indent="0">
              <a:buNone/>
            </a:pPr>
            <a:r>
              <a:rPr lang="en-GB" sz="1600" b="1" dirty="0"/>
              <a:t>Mind’s Welfare Benefits line</a:t>
            </a:r>
            <a:endParaRPr lang="en-GB" sz="1600" dirty="0"/>
          </a:p>
          <a:p>
            <a:pPr marL="7938" indent="0">
              <a:buNone/>
            </a:pPr>
            <a:r>
              <a:rPr lang="en-GB" sz="1600" dirty="0"/>
              <a:t>0300 222 5782</a:t>
            </a:r>
          </a:p>
          <a:p>
            <a:pPr marL="7938" indent="0">
              <a:buNone/>
            </a:pPr>
            <a:r>
              <a:rPr lang="en-GB" sz="1600" b="1" dirty="0"/>
              <a:t>Mind’s Legal Line</a:t>
            </a:r>
            <a:br>
              <a:rPr lang="en-GB" sz="1600" b="1" dirty="0"/>
            </a:br>
            <a:r>
              <a:rPr lang="en-GB" sz="1600" dirty="0"/>
              <a:t>0300 466 6463</a:t>
            </a:r>
            <a:endParaRPr lang="en-GB" sz="1600" b="1" dirty="0"/>
          </a:p>
          <a:p>
            <a:pPr marL="7938" indent="0">
              <a:buNone/>
            </a:pPr>
            <a:r>
              <a:rPr lang="en-GB" sz="1600" b="1" dirty="0"/>
              <a:t>For all of Mind’s helplines</a:t>
            </a:r>
            <a:br>
              <a:rPr lang="en-GB" sz="1600" b="1" dirty="0"/>
            </a:br>
            <a:r>
              <a:rPr lang="en-GB" sz="1600" u="sng" dirty="0">
                <a:hlinkClick r:id="rId4"/>
              </a:rPr>
              <a:t>https://www.mind.org.uk/information-support/helplines/</a:t>
            </a:r>
            <a:endParaRPr lang="en-GB" sz="1600" u="sng" dirty="0"/>
          </a:p>
        </p:txBody>
      </p:sp>
    </p:spTree>
    <p:extLst>
      <p:ext uri="{BB962C8B-B14F-4D97-AF65-F5344CB8AC3E}">
        <p14:creationId xmlns:p14="http://schemas.microsoft.com/office/powerpoint/2010/main" val="426891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5F2FA-C5D6-EE36-6A7D-719C7E57C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401AE-B61F-EBD2-AE4F-0F4E37FB0118}"/>
              </a:ext>
            </a:extLst>
          </p:cNvPr>
          <p:cNvSpPr>
            <a:spLocks noGrp="1"/>
          </p:cNvSpPr>
          <p:nvPr>
            <p:ph type="ctrTitle"/>
          </p:nvPr>
        </p:nvSpPr>
        <p:spPr>
          <a:xfrm>
            <a:off x="1219200" y="650742"/>
            <a:ext cx="6705600" cy="3842017"/>
          </a:xfrm>
        </p:spPr>
        <p:txBody>
          <a:bodyPr/>
          <a:lstStyle/>
          <a:p>
            <a:r>
              <a:rPr lang="en-US" dirty="0"/>
              <a:t>How to help a friend with their mental health</a:t>
            </a:r>
          </a:p>
        </p:txBody>
      </p:sp>
    </p:spTree>
    <p:extLst>
      <p:ext uri="{BB962C8B-B14F-4D97-AF65-F5344CB8AC3E}">
        <p14:creationId xmlns:p14="http://schemas.microsoft.com/office/powerpoint/2010/main" val="386429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7C9B1-7D21-432D-E31B-64B79EBBD8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EA4DD7-8387-B244-F5EF-11DBC872985C}"/>
              </a:ext>
            </a:extLst>
          </p:cNvPr>
          <p:cNvSpPr/>
          <p:nvPr/>
        </p:nvSpPr>
        <p:spPr>
          <a:xfrm>
            <a:off x="568210" y="2571750"/>
            <a:ext cx="8007580" cy="20464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solidFill>
                  <a:schemeClr val="tx2"/>
                </a:solidFill>
                <a:latin typeface="Mind Meridian" panose="020B0503030507020204" pitchFamily="34" charset="0"/>
                <a:cs typeface="Mind Meridian" panose="020B0503030507020204" pitchFamily="34" charset="0"/>
              </a:rPr>
              <a:t>“Hey, I'm here for you if you want to talk.”</a:t>
            </a:r>
          </a:p>
          <a:p>
            <a:r>
              <a:rPr lang="en-GB" sz="1600">
                <a:solidFill>
                  <a:schemeClr val="tx2"/>
                </a:solidFill>
                <a:latin typeface="Mind Meridian" panose="020B0503030507020204" pitchFamily="34" charset="0"/>
                <a:cs typeface="Mind Meridian" panose="020B0503030507020204" pitchFamily="34" charset="0"/>
              </a:rPr>
              <a:t>“We haven't talked in a while. What's been happening?”</a:t>
            </a:r>
          </a:p>
          <a:p>
            <a:r>
              <a:rPr lang="en-GB" sz="1600">
                <a:solidFill>
                  <a:schemeClr val="tx2"/>
                </a:solidFill>
                <a:latin typeface="Mind Meridian" panose="020B0503030507020204" pitchFamily="34" charset="0"/>
                <a:cs typeface="Mind Meridian" panose="020B0503030507020204" pitchFamily="34" charset="0"/>
              </a:rPr>
              <a:t>“I've noticed you seem tired lately. Is there anything you want to talk about?’’</a:t>
            </a:r>
          </a:p>
          <a:p>
            <a:r>
              <a:rPr lang="en-GB" sz="1600">
                <a:solidFill>
                  <a:schemeClr val="tx2"/>
                </a:solidFill>
                <a:latin typeface="Mind Meridian" panose="020B0503030507020204" pitchFamily="34" charset="0"/>
                <a:cs typeface="Mind Meridian" panose="020B0503030507020204" pitchFamily="34" charset="0"/>
              </a:rPr>
              <a:t>“I remember you told me that you were upset about ___ last week. How are you feeling about it now?”</a:t>
            </a:r>
          </a:p>
          <a:p>
            <a:r>
              <a:rPr lang="en-GB" sz="1600">
                <a:solidFill>
                  <a:schemeClr val="tx2"/>
                </a:solidFill>
                <a:latin typeface="Mind Meridian" panose="020B0503030507020204" pitchFamily="34" charset="0"/>
                <a:cs typeface="Mind Meridian" panose="020B0503030507020204" pitchFamily="34" charset="0"/>
              </a:rPr>
              <a:t>“If you ever need to talk to anyone, you know that I'm here for you?”</a:t>
            </a:r>
          </a:p>
          <a:p>
            <a:r>
              <a:rPr lang="en-GB" sz="1600">
                <a:solidFill>
                  <a:schemeClr val="tx2"/>
                </a:solidFill>
                <a:latin typeface="Mind Meridian" panose="020B0503030507020204" pitchFamily="34" charset="0"/>
                <a:cs typeface="Mind Meridian" panose="020B0503030507020204" pitchFamily="34" charset="0"/>
              </a:rPr>
              <a:t>“I know you're going through some stuff, I'm here for you.”</a:t>
            </a:r>
            <a:endParaRPr lang="en-GB" sz="1600" dirty="0">
              <a:solidFill>
                <a:schemeClr val="tx2"/>
              </a:solidFill>
              <a:latin typeface="Mind Meridian" panose="020B0503030507020204" pitchFamily="34" charset="0"/>
              <a:cs typeface="Mind Meridian" panose="020B0503030507020204" pitchFamily="34" charset="0"/>
            </a:endParaRPr>
          </a:p>
        </p:txBody>
      </p:sp>
      <p:sp>
        <p:nvSpPr>
          <p:cNvPr id="2" name="Title 1">
            <a:extLst>
              <a:ext uri="{FF2B5EF4-FFF2-40B4-BE49-F238E27FC236}">
                <a16:creationId xmlns:a16="http://schemas.microsoft.com/office/drawing/2014/main" id="{42B012F0-08E7-1121-C80C-9DDD8CDD0F6D}"/>
              </a:ext>
            </a:extLst>
          </p:cNvPr>
          <p:cNvSpPr>
            <a:spLocks noGrp="1"/>
          </p:cNvSpPr>
          <p:nvPr>
            <p:ph type="title"/>
          </p:nvPr>
        </p:nvSpPr>
        <p:spPr>
          <a:xfrm>
            <a:off x="482876" y="414489"/>
            <a:ext cx="7572988" cy="809004"/>
          </a:xfrm>
        </p:spPr>
        <p:txBody>
          <a:bodyPr/>
          <a:lstStyle/>
          <a:p>
            <a:r>
              <a:rPr lang="en-US" dirty="0"/>
              <a:t>Helping friends and family </a:t>
            </a:r>
          </a:p>
        </p:txBody>
      </p:sp>
      <p:sp>
        <p:nvSpPr>
          <p:cNvPr id="5" name="TextBox 4">
            <a:extLst>
              <a:ext uri="{FF2B5EF4-FFF2-40B4-BE49-F238E27FC236}">
                <a16:creationId xmlns:a16="http://schemas.microsoft.com/office/drawing/2014/main" id="{1DEE5C3A-AD47-A9B8-F305-4132F6C9E5F6}"/>
              </a:ext>
            </a:extLst>
          </p:cNvPr>
          <p:cNvSpPr txBox="1"/>
          <p:nvPr/>
        </p:nvSpPr>
        <p:spPr>
          <a:xfrm>
            <a:off x="482876" y="1385530"/>
            <a:ext cx="7136236" cy="923330"/>
          </a:xfrm>
          <a:prstGeom prst="rect">
            <a:avLst/>
          </a:prstGeom>
          <a:noFill/>
        </p:spPr>
        <p:txBody>
          <a:bodyPr wrap="square" rtlCol="0">
            <a:spAutoFit/>
          </a:bodyPr>
          <a:lstStyle/>
          <a:p>
            <a:r>
              <a:rPr lang="en-GB" dirty="0">
                <a:latin typeface="Mind Meridian" panose="020B0503030507020204" pitchFamily="34" charset="0"/>
                <a:cs typeface="Mind Meridian" panose="020B0503030507020204" pitchFamily="34" charset="0"/>
              </a:rPr>
              <a:t>It can be hard to know if someone's struggling with how they're feeling and their mental health. Here’s some ways you can start a conversation…</a:t>
            </a:r>
          </a:p>
        </p:txBody>
      </p:sp>
    </p:spTree>
    <p:extLst>
      <p:ext uri="{BB962C8B-B14F-4D97-AF65-F5344CB8AC3E}">
        <p14:creationId xmlns:p14="http://schemas.microsoft.com/office/powerpoint/2010/main" val="3148493662"/>
      </p:ext>
    </p:extLst>
  </p:cSld>
  <p:clrMapOvr>
    <a:masterClrMapping/>
  </p:clrMapOvr>
</p:sld>
</file>

<file path=ppt/theme/theme1.xml><?xml version="1.0" encoding="utf-8"?>
<a:theme xmlns:a="http://schemas.openxmlformats.org/drawingml/2006/main" name="Mind main background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er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graphy layout - use with set slid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5304507A1D1C47846DEA188DFEC164" ma:contentTypeVersion="11" ma:contentTypeDescription="Create a new document." ma:contentTypeScope="" ma:versionID="53fa2cb3c96815a67ea6a1eed2d4fedb">
  <xsd:schema xmlns:xsd="http://www.w3.org/2001/XMLSchema" xmlns:xs="http://www.w3.org/2001/XMLSchema" xmlns:p="http://schemas.microsoft.com/office/2006/metadata/properties" xmlns:ns2="b818cdea-b4f8-400e-920c-281e30132d32" xmlns:ns3="c51e24c6-32e8-4e14-bf6d-2ae1523096e5" targetNamespace="http://schemas.microsoft.com/office/2006/metadata/properties" ma:root="true" ma:fieldsID="5896bffcc091493490c0701c78fc81b0" ns2:_="" ns3:_="">
    <xsd:import namespace="b818cdea-b4f8-400e-920c-281e30132d32"/>
    <xsd:import namespace="c51e24c6-32e8-4e14-bf6d-2ae1523096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8cdea-b4f8-400e-920c-281e3013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ae88823-3db0-44b5-9098-36545c4baa9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1e24c6-32e8-4e14-bf6d-2ae1523096e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e24159c-b1b5-43c6-bf42-6043c67119ad}" ma:internalName="TaxCatchAll" ma:showField="CatchAllData" ma:web="c51e24c6-32e8-4e14-bf6d-2ae152309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18cdea-b4f8-400e-920c-281e30132d32">
      <Terms xmlns="http://schemas.microsoft.com/office/infopath/2007/PartnerControls"/>
    </lcf76f155ced4ddcb4097134ff3c332f>
    <TaxCatchAll xmlns="c51e24c6-32e8-4e14-bf6d-2ae1523096e5" xsi:nil="true"/>
  </documentManagement>
</p:properties>
</file>

<file path=customXml/itemProps1.xml><?xml version="1.0" encoding="utf-8"?>
<ds:datastoreItem xmlns:ds="http://schemas.openxmlformats.org/officeDocument/2006/customXml" ds:itemID="{E299C50B-1843-46EE-92A0-74182684FC1C}"/>
</file>

<file path=customXml/itemProps2.xml><?xml version="1.0" encoding="utf-8"?>
<ds:datastoreItem xmlns:ds="http://schemas.openxmlformats.org/officeDocument/2006/customXml" ds:itemID="{F1930833-C360-4B8C-A324-5C06345FF78B}"/>
</file>

<file path=customXml/itemProps3.xml><?xml version="1.0" encoding="utf-8"?>
<ds:datastoreItem xmlns:ds="http://schemas.openxmlformats.org/officeDocument/2006/customXml" ds:itemID="{AF15F0D5-B350-42F9-96BC-D17E56F187ED}"/>
</file>

<file path=docProps/app.xml><?xml version="1.0" encoding="utf-8"?>
<Properties xmlns="http://schemas.openxmlformats.org/officeDocument/2006/extended-properties" xmlns:vt="http://schemas.openxmlformats.org/officeDocument/2006/docPropsVTypes">
  <Template/>
  <TotalTime>5644</TotalTime>
  <Words>2038</Words>
  <Application>Microsoft Office PowerPoint</Application>
  <PresentationFormat>On-screen Show (16:9)</PresentationFormat>
  <Paragraphs>188</Paragraphs>
  <Slides>25</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Calibri</vt:lpstr>
      <vt:lpstr>FS Meridian</vt:lpstr>
      <vt:lpstr>Mind Meridian</vt:lpstr>
      <vt:lpstr>Symbol</vt:lpstr>
      <vt:lpstr>Times New Roman</vt:lpstr>
      <vt:lpstr>Mind main backgrounds</vt:lpstr>
      <vt:lpstr>Section breakers</vt:lpstr>
      <vt:lpstr>Highlight pages</vt:lpstr>
      <vt:lpstr>1_Highlight pages</vt:lpstr>
      <vt:lpstr>Photography layout - use with set slides</vt:lpstr>
      <vt:lpstr> World Mental Health Day Colleges Pack</vt:lpstr>
      <vt:lpstr>Mental health doesn’t take a day off</vt:lpstr>
      <vt:lpstr>World Mental Health Day 10 October 2025</vt:lpstr>
      <vt:lpstr>PowerPoint Presentation</vt:lpstr>
      <vt:lpstr>Where to get help 24/7</vt:lpstr>
      <vt:lpstr>Support for specific communities</vt:lpstr>
      <vt:lpstr>Support for specific issues</vt:lpstr>
      <vt:lpstr>How to help a friend with their mental health</vt:lpstr>
      <vt:lpstr>Helping friends and family </vt:lpstr>
      <vt:lpstr>5 ways to support someone</vt:lpstr>
      <vt:lpstr>Exam stress </vt:lpstr>
      <vt:lpstr>Exam stress</vt:lpstr>
      <vt:lpstr>Online safety</vt:lpstr>
      <vt:lpstr>Looking after your mental health online </vt:lpstr>
      <vt:lpstr>PowerPoint Presentation</vt:lpstr>
      <vt:lpstr>Self-harm</vt:lpstr>
      <vt:lpstr>PowerPoint Presentation</vt:lpstr>
      <vt:lpstr>How to cope </vt:lpstr>
      <vt:lpstr>Suicidal thoughts</vt:lpstr>
      <vt:lpstr>Suicidal thoughts</vt:lpstr>
      <vt:lpstr>Tips on how to cope</vt:lpstr>
      <vt:lpstr>How to get help </vt:lpstr>
      <vt:lpstr>Posters and social posts for World Mental Health Day</vt:lpstr>
      <vt:lpstr>Share the campaign</vt:lpstr>
      <vt:lpstr>No mind left behind mind.org.uk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Whyte</dc:creator>
  <cp:lastModifiedBy>Louisa Combs</cp:lastModifiedBy>
  <cp:revision>172</cp:revision>
  <dcterms:created xsi:type="dcterms:W3CDTF">2021-02-06T18:56:46Z</dcterms:created>
  <dcterms:modified xsi:type="dcterms:W3CDTF">2025-09-04T10:44:22Z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0x0101005A5304507A1D1C47846DEA188DFEC164</vt:lpwstr>
  </property>
</Properties>
</file>